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6" r:id="rId6"/>
    <p:sldMasterId id="2147483685" r:id="rId7"/>
    <p:sldMasterId id="2147483719" r:id="rId8"/>
    <p:sldMasterId id="2147483813" r:id="rId9"/>
    <p:sldMasterId id="2147483890" r:id="rId10"/>
  </p:sldMasterIdLst>
  <p:notesMasterIdLst>
    <p:notesMasterId r:id="rId37"/>
  </p:notesMasterIdLst>
  <p:sldIdLst>
    <p:sldId id="302" r:id="rId11"/>
    <p:sldId id="463" r:id="rId12"/>
    <p:sldId id="452" r:id="rId13"/>
    <p:sldId id="540" r:id="rId14"/>
    <p:sldId id="539" r:id="rId15"/>
    <p:sldId id="564" r:id="rId16"/>
    <p:sldId id="542" r:id="rId17"/>
    <p:sldId id="541" r:id="rId18"/>
    <p:sldId id="544" r:id="rId19"/>
    <p:sldId id="543" r:id="rId20"/>
    <p:sldId id="546" r:id="rId21"/>
    <p:sldId id="547" r:id="rId22"/>
    <p:sldId id="548" r:id="rId23"/>
    <p:sldId id="550" r:id="rId24"/>
    <p:sldId id="552" r:id="rId25"/>
    <p:sldId id="553" r:id="rId26"/>
    <p:sldId id="555" r:id="rId27"/>
    <p:sldId id="554" r:id="rId28"/>
    <p:sldId id="556" r:id="rId29"/>
    <p:sldId id="557" r:id="rId30"/>
    <p:sldId id="558" r:id="rId31"/>
    <p:sldId id="559" r:id="rId32"/>
    <p:sldId id="560" r:id="rId33"/>
    <p:sldId id="561" r:id="rId34"/>
    <p:sldId id="562" r:id="rId35"/>
    <p:sldId id="563"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initials="L" lastIdx="5" clrIdx="0">
    <p:extLst>
      <p:ext uri="{19B8F6BF-5375-455C-9EA6-DF929625EA0E}">
        <p15:presenceInfo xmlns:p15="http://schemas.microsoft.com/office/powerpoint/2012/main" userId="S::liz.booth@y-e.org.uk::2115e261-9d77-4550-9ca4-f98225bd55f1" providerId="AD"/>
      </p:ext>
    </p:extLst>
  </p:cmAuthor>
  <p:cmAuthor id="2" name="Natalie Marshall" initials="NM" lastIdx="10" clrIdx="1">
    <p:extLst>
      <p:ext uri="{19B8F6BF-5375-455C-9EA6-DF929625EA0E}">
        <p15:presenceInfo xmlns:p15="http://schemas.microsoft.com/office/powerpoint/2012/main" userId="S::natalie.marshall@y-e.org.uk::efaf042d-e5ca-4733-a26a-8306cdf282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BF0D"/>
    <a:srgbClr val="055A60"/>
    <a:srgbClr val="0A1234"/>
    <a:srgbClr val="E60088"/>
    <a:srgbClr val="1CB6B6"/>
    <a:srgbClr val="1DC7D9"/>
    <a:srgbClr val="FF3399"/>
    <a:srgbClr val="FF8BE9"/>
    <a:srgbClr val="FF71BC"/>
    <a:srgbClr val="BED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90" autoAdjust="0"/>
    <p:restoredTop sz="55699" autoAdjust="0"/>
  </p:normalViewPr>
  <p:slideViewPr>
    <p:cSldViewPr>
      <p:cViewPr varScale="1">
        <p:scale>
          <a:sx n="47" d="100"/>
          <a:sy n="47" d="100"/>
        </p:scale>
        <p:origin x="2558" y="58"/>
      </p:cViewPr>
      <p:guideLst>
        <p:guide orient="horz" pos="2160"/>
        <p:guide pos="2880"/>
      </p:guideLst>
    </p:cSldViewPr>
  </p:slideViewPr>
  <p:outlineViewPr>
    <p:cViewPr>
      <p:scale>
        <a:sx n="33" d="100"/>
        <a:sy n="33" d="100"/>
      </p:scale>
      <p:origin x="0" y="117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C2E8B5-F7DB-424F-91A5-8A98E6616DE7}" type="datetimeFigureOut">
              <a:rPr lang="en-GB" smtClean="0"/>
              <a:t>21/05/2021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F3FF3E-2677-45C7-B261-5948C2B666A1}" type="slidenum">
              <a:rPr lang="en-GB" smtClean="0"/>
              <a:t>‹#›</a:t>
            </a:fld>
            <a:endParaRPr lang="en-GB"/>
          </a:p>
        </p:txBody>
      </p:sp>
    </p:spTree>
    <p:extLst>
      <p:ext uri="{BB962C8B-B14F-4D97-AF65-F5344CB8AC3E}">
        <p14:creationId xmlns:p14="http://schemas.microsoft.com/office/powerpoint/2010/main" val="3264491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2133" y="2401140"/>
            <a:ext cx="13644089" cy="3074159"/>
          </a:xfrm>
        </p:spPr>
        <p:txBody>
          <a:bodyPr/>
          <a:lstStyle/>
          <a:p>
            <a:r>
              <a:rPr lang="en-GB" altLang="en-US" sz="900" b="1" dirty="0">
                <a:latin typeface="Arial" panose="020B0604020202020204" pitchFamily="34" charset="0"/>
                <a:cs typeface="Arial" panose="020B0604020202020204" pitchFamily="34" charset="0"/>
              </a:rPr>
              <a:t>Young Enterprise is the UK’s leading charity that empowers young people to harness their personal and business skills</a:t>
            </a:r>
            <a:r>
              <a:rPr lang="en-GB" altLang="en-US" sz="900" b="0" dirty="0">
                <a:latin typeface="Arial" panose="020B0604020202020204" pitchFamily="34" charset="0"/>
                <a:cs typeface="Arial" panose="020B0604020202020204" pitchFamily="34" charset="0"/>
              </a:rPr>
              <a:t>.</a:t>
            </a:r>
            <a:r>
              <a:rPr lang="en-GB" altLang="en-US" sz="900" dirty="0">
                <a:latin typeface="Arial" panose="020B0604020202020204" pitchFamily="34" charset="0"/>
                <a:cs typeface="Arial" panose="020B0604020202020204" pitchFamily="34" charset="0"/>
              </a:rPr>
              <a:t> </a:t>
            </a:r>
            <a:r>
              <a:rPr lang="en-US" sz="1800" dirty="0">
                <a:effectLst/>
                <a:latin typeface="Segoe UI" panose="020B0502040204020203" pitchFamily="34" charset="0"/>
              </a:rPr>
              <a:t>At Young Enterprise our vision is that every young person has the opportunity to learn the vital skills and enterprising mindset needed to earn and look after their money and make a positive contribution to their community.</a:t>
            </a:r>
            <a:endParaRPr lang="en-US" sz="1800" dirty="0">
              <a:effectLst/>
              <a:latin typeface="Arial" panose="020B0604020202020204" pitchFamily="34" charset="0"/>
            </a:endParaRPr>
          </a:p>
          <a:p>
            <a:pPr fontAlgn="base"/>
            <a:endParaRPr lang="en-GB" sz="900" i="0" kern="1200" dirty="0">
              <a:solidFill>
                <a:schemeClr val="tx1"/>
              </a:solidFill>
              <a:effectLst/>
              <a:latin typeface="Arial" panose="020B0604020202020204" pitchFamily="34" charset="0"/>
              <a:cs typeface="Arial" panose="020B0604020202020204" pitchFamily="34" charset="0"/>
            </a:endParaRPr>
          </a:p>
          <a:p>
            <a:pPr fontAlgn="base"/>
            <a:r>
              <a:rPr lang="en-US" sz="900" i="0" kern="1200" dirty="0">
                <a:solidFill>
                  <a:schemeClr val="tx1"/>
                </a:solidFill>
                <a:effectLst/>
                <a:latin typeface="Arial" panose="020B0604020202020204" pitchFamily="34" charset="0"/>
                <a:cs typeface="Arial" panose="020B0604020202020204" pitchFamily="34" charset="0"/>
              </a:rPr>
              <a:t>At Young Enterprise our vision is that every young person has the opportunity to learn the vital skills and enterprising mindset needed to earn and look after their money and make a positive contribution to their community.</a:t>
            </a:r>
          </a:p>
          <a:p>
            <a:pPr fontAlgn="base"/>
            <a:endParaRPr lang="en-GB" sz="900" i="0" kern="1200" dirty="0">
              <a:solidFill>
                <a:schemeClr val="tx1"/>
              </a:solidFill>
              <a:effectLst/>
              <a:latin typeface="Arial" panose="020B0604020202020204" pitchFamily="34" charset="0"/>
              <a:cs typeface="Arial" panose="020B0604020202020204" pitchFamily="34" charset="0"/>
            </a:endParaRPr>
          </a:p>
          <a:p>
            <a:pPr fontAlgn="base"/>
            <a:r>
              <a:rPr lang="en-GB" sz="900" b="0" i="0" kern="1200" dirty="0">
                <a:solidFill>
                  <a:schemeClr val="tx1"/>
                </a:solidFill>
                <a:effectLst/>
                <a:latin typeface="Arial" panose="020B0604020202020204" pitchFamily="34" charset="0"/>
                <a:cs typeface="Arial" panose="020B0604020202020204" pitchFamily="34" charset="0"/>
              </a:rPr>
              <a:t>Our mission is to e</a:t>
            </a:r>
            <a:r>
              <a:rPr lang="en-US" sz="900" b="0" i="0" kern="1200" dirty="0" err="1">
                <a:solidFill>
                  <a:schemeClr val="tx1"/>
                </a:solidFill>
                <a:effectLst/>
                <a:latin typeface="Arial" panose="020B0604020202020204" pitchFamily="34" charset="0"/>
                <a:cs typeface="Arial" panose="020B0604020202020204" pitchFamily="34" charset="0"/>
              </a:rPr>
              <a:t>mpower</a:t>
            </a:r>
            <a:r>
              <a:rPr lang="en-US" sz="900" b="0" i="0" kern="1200" dirty="0">
                <a:solidFill>
                  <a:schemeClr val="tx1"/>
                </a:solidFill>
                <a:effectLst/>
                <a:latin typeface="Arial" panose="020B0604020202020204" pitchFamily="34" charset="0"/>
                <a:cs typeface="Arial" panose="020B0604020202020204" pitchFamily="34" charset="0"/>
              </a:rPr>
              <a:t> young people to discover, develop and celebrate their skills and potential.</a:t>
            </a:r>
          </a:p>
          <a:p>
            <a:pPr fontAlgn="base"/>
            <a:endParaRPr lang="en-US" sz="900" b="0" i="0" kern="120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21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Definition explanation: An investment is when people give money, usually to businesses, so that they can grow. </a:t>
            </a:r>
          </a:p>
          <a:p>
            <a:endParaRPr lang="en-GB" dirty="0"/>
          </a:p>
          <a:p>
            <a:r>
              <a:rPr lang="en-GB" dirty="0"/>
              <a:t>The legacy from those who make a profit goes to the ‘Fiver bank’ which helps us provide funding to schools in the future.</a:t>
            </a:r>
          </a:p>
        </p:txBody>
      </p:sp>
      <p:sp>
        <p:nvSpPr>
          <p:cNvPr id="4" name="Slide Number Placeholder 3"/>
          <p:cNvSpPr>
            <a:spLocks noGrp="1"/>
          </p:cNvSpPr>
          <p:nvPr>
            <p:ph type="sldNum" sz="quarter" idx="10"/>
          </p:nvPr>
        </p:nvSpPr>
        <p:spPr/>
        <p:txBody>
          <a:bodyPr/>
          <a:lstStyle/>
          <a:p>
            <a:fld id="{B1F3FF3E-2677-45C7-B261-5948C2B666A1}" type="slidenum">
              <a:rPr lang="en-GB" smtClean="0"/>
              <a:t>10</a:t>
            </a:fld>
            <a:endParaRPr lang="en-GB"/>
          </a:p>
        </p:txBody>
      </p:sp>
    </p:spTree>
    <p:extLst>
      <p:ext uri="{BB962C8B-B14F-4D97-AF65-F5344CB8AC3E}">
        <p14:creationId xmlns:p14="http://schemas.microsoft.com/office/powerpoint/2010/main" val="1288212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support this slide please read the 4 week plan which explains in detail what young people will be doing.</a:t>
            </a:r>
          </a:p>
        </p:txBody>
      </p:sp>
      <p:sp>
        <p:nvSpPr>
          <p:cNvPr id="4" name="Slide Number Placeholder 3"/>
          <p:cNvSpPr>
            <a:spLocks noGrp="1"/>
          </p:cNvSpPr>
          <p:nvPr>
            <p:ph type="sldNum" sz="quarter" idx="10"/>
          </p:nvPr>
        </p:nvSpPr>
        <p:spPr/>
        <p:txBody>
          <a:bodyPr/>
          <a:lstStyle/>
          <a:p>
            <a:fld id="{B1F3FF3E-2677-45C7-B261-5948C2B666A1}" type="slidenum">
              <a:rPr lang="en-GB" smtClean="0"/>
              <a:t>11</a:t>
            </a:fld>
            <a:endParaRPr lang="en-GB"/>
          </a:p>
        </p:txBody>
      </p:sp>
    </p:spTree>
    <p:extLst>
      <p:ext uri="{BB962C8B-B14F-4D97-AF65-F5344CB8AC3E}">
        <p14:creationId xmlns:p14="http://schemas.microsoft.com/office/powerpoint/2010/main" val="2439549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anose="020B0604020202020204" pitchFamily="34" charset="0"/>
                <a:cs typeface="Arial" panose="020B0604020202020204" pitchFamily="34" charset="0"/>
              </a:rPr>
              <a:t>Whilst profit is an important aspect of running a business as it will allow you to grow if you invest the money properly there are other key aspects.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the mid-1990s, John Elkington produced a new way of measuring business results--the 'triple bottom line'. Going beyond £££,  this includes environmental and social impacts. It is sometimes known as "People, Planet, Profit".</a:t>
            </a:r>
          </a:p>
          <a:p>
            <a:endParaRPr lang="en-GB" dirty="0"/>
          </a:p>
          <a:p>
            <a:r>
              <a:rPr lang="en-GB" dirty="0"/>
              <a:t>Your Fiver business is sustainable if it is:</a:t>
            </a:r>
          </a:p>
          <a:p>
            <a:pPr marL="171450" indent="-171450">
              <a:buFont typeface="Arial" panose="020B0604020202020204" pitchFamily="34" charset="0"/>
              <a:buChar char="•"/>
            </a:pPr>
            <a:r>
              <a:rPr lang="en-GB" dirty="0"/>
              <a:t>Protects the planet e.g. reduces air miles by using local resources</a:t>
            </a:r>
          </a:p>
          <a:p>
            <a:pPr marL="171450" indent="-171450">
              <a:buFont typeface="Arial" panose="020B0604020202020204" pitchFamily="34" charset="0"/>
              <a:buChar char="•"/>
            </a:pPr>
            <a:r>
              <a:rPr lang="en-GB" dirty="0"/>
              <a:t>Or cares for communities e.g. pays a fair price to suppliers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Profitable and aims to satisfy a need </a:t>
            </a:r>
          </a:p>
          <a:p>
            <a:endParaRPr lang="en-GB" dirty="0"/>
          </a:p>
          <a:p>
            <a:r>
              <a:rPr lang="en-GB" dirty="0"/>
              <a:t>An example of one way a Fiver business can achieve this is to spend time researching to select suppliers who operate as sustainably as possible. One way to do this would be to make sure you use eco-friendly packaging to reduce plastic consumption.</a:t>
            </a:r>
          </a:p>
          <a:p>
            <a:endParaRPr lang="en-GB" dirty="0"/>
          </a:p>
          <a:p>
            <a:endParaRPr lang="en-GB" dirty="0"/>
          </a:p>
        </p:txBody>
      </p:sp>
      <p:sp>
        <p:nvSpPr>
          <p:cNvPr id="4" name="Slide Number Placeholder 3"/>
          <p:cNvSpPr>
            <a:spLocks noGrp="1"/>
          </p:cNvSpPr>
          <p:nvPr>
            <p:ph type="sldNum" sz="quarter" idx="10"/>
          </p:nvPr>
        </p:nvSpPr>
        <p:spPr/>
        <p:txBody>
          <a:bodyPr/>
          <a:lstStyle/>
          <a:p>
            <a:fld id="{B1F3FF3E-2677-45C7-B261-5948C2B666A1}" type="slidenum">
              <a:rPr lang="en-GB" smtClean="0"/>
              <a:t>12</a:t>
            </a:fld>
            <a:endParaRPr lang="en-GB"/>
          </a:p>
        </p:txBody>
      </p:sp>
    </p:spTree>
    <p:extLst>
      <p:ext uri="{BB962C8B-B14F-4D97-AF65-F5344CB8AC3E}">
        <p14:creationId xmlns:p14="http://schemas.microsoft.com/office/powerpoint/2010/main" val="3493083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Sustainable Development Goals (SDGs) also known  as The Global Goals are a shared agenda to end poverty, fight inequality &amp; injustice and protect the planet.  Agreed in 2015 by all countries within UN and set to be completed by 2030. </a:t>
            </a:r>
          </a:p>
          <a:p>
            <a:endParaRPr lang="en-GB" dirty="0"/>
          </a:p>
          <a:p>
            <a:r>
              <a:rPr lang="en-GB" dirty="0"/>
              <a:t>Are there any ways to focus on sustainability with your Fiver business idea/service? If so you could be in with a chance of winning the ‘Best in sustainability’ prize in the National Competition.</a:t>
            </a:r>
          </a:p>
          <a:p>
            <a:endParaRPr lang="en-GB" dirty="0"/>
          </a:p>
          <a:p>
            <a:endParaRPr lang="en-GB" dirty="0"/>
          </a:p>
        </p:txBody>
      </p:sp>
      <p:sp>
        <p:nvSpPr>
          <p:cNvPr id="4" name="Slide Number Placeholder 3"/>
          <p:cNvSpPr>
            <a:spLocks noGrp="1"/>
          </p:cNvSpPr>
          <p:nvPr>
            <p:ph type="sldNum" sz="quarter" idx="10"/>
          </p:nvPr>
        </p:nvSpPr>
        <p:spPr/>
        <p:txBody>
          <a:bodyPr/>
          <a:lstStyle/>
          <a:p>
            <a:fld id="{B1F3FF3E-2677-45C7-B261-5948C2B666A1}" type="slidenum">
              <a:rPr lang="en-GB" smtClean="0"/>
              <a:t>13</a:t>
            </a:fld>
            <a:endParaRPr lang="en-GB"/>
          </a:p>
        </p:txBody>
      </p:sp>
    </p:spTree>
    <p:extLst>
      <p:ext uri="{BB962C8B-B14F-4D97-AF65-F5344CB8AC3E}">
        <p14:creationId xmlns:p14="http://schemas.microsoft.com/office/powerpoint/2010/main" val="3273994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example of a sustainable business is 2020’s ‘Company of the Year’ award winner was </a:t>
            </a:r>
            <a:r>
              <a:rPr lang="en-US" dirty="0" err="1"/>
              <a:t>EnviroTent</a:t>
            </a:r>
            <a:r>
              <a:rPr lang="en-US" dirty="0"/>
              <a:t>.</a:t>
            </a:r>
          </a:p>
          <a:p>
            <a:endParaRPr lang="en-US" dirty="0"/>
          </a:p>
          <a:p>
            <a:r>
              <a:rPr lang="en-US" dirty="0"/>
              <a:t>Having seen the waste that plastic tents decided to create the first ever cardboard only tent that whilst having all of the water and </a:t>
            </a:r>
            <a:r>
              <a:rPr lang="en-US" dirty="0" err="1"/>
              <a:t>windproofing</a:t>
            </a:r>
            <a:r>
              <a:rPr lang="en-US" dirty="0"/>
              <a:t> of a regular tent is fully recyclable. </a:t>
            </a:r>
          </a:p>
          <a:p>
            <a:endParaRPr lang="en-US" dirty="0"/>
          </a:p>
          <a:p>
            <a:r>
              <a:rPr lang="en-US" dirty="0"/>
              <a:t>They showed a great ability to spot a business opportunity whilst solving a common issue seen across festivals in an eco-friendly way.</a:t>
            </a:r>
          </a:p>
          <a:p>
            <a:endParaRPr lang="en-US" dirty="0"/>
          </a:p>
          <a:p>
            <a:r>
              <a:rPr lang="en-US" dirty="0"/>
              <a:t>Let’s have a look at how they approached their business.</a:t>
            </a:r>
          </a:p>
          <a:p>
            <a:endParaRPr lang="en-GB" dirty="0"/>
          </a:p>
        </p:txBody>
      </p:sp>
      <p:sp>
        <p:nvSpPr>
          <p:cNvPr id="4" name="Slide Number Placeholder 3"/>
          <p:cNvSpPr>
            <a:spLocks noGrp="1"/>
          </p:cNvSpPr>
          <p:nvPr>
            <p:ph type="sldNum" sz="quarter" idx="10"/>
          </p:nvPr>
        </p:nvSpPr>
        <p:spPr/>
        <p:txBody>
          <a:bodyPr/>
          <a:lstStyle/>
          <a:p>
            <a:fld id="{B1F3FF3E-2677-45C7-B261-5948C2B666A1}" type="slidenum">
              <a:rPr lang="en-GB" smtClean="0"/>
              <a:t>14</a:t>
            </a:fld>
            <a:endParaRPr lang="en-GB"/>
          </a:p>
        </p:txBody>
      </p:sp>
    </p:spTree>
    <p:extLst>
      <p:ext uri="{BB962C8B-B14F-4D97-AF65-F5344CB8AC3E}">
        <p14:creationId xmlns:p14="http://schemas.microsoft.com/office/powerpoint/2010/main" val="3593587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Getting</a:t>
            </a:r>
            <a:r>
              <a:rPr lang="en-GB" baseline="0" dirty="0"/>
              <a:t> started…</a:t>
            </a:r>
          </a:p>
          <a:p>
            <a:endParaRPr lang="en-GB" baseline="0" dirty="0"/>
          </a:p>
          <a:p>
            <a:r>
              <a:rPr lang="en-GB" dirty="0"/>
              <a:t>Firstly, you’ll need to think of what you will be selling – will it be a product or service? </a:t>
            </a:r>
            <a:r>
              <a:rPr lang="en-US" dirty="0"/>
              <a:t>You must make sure that the business you create is in the rules of the Fiver Challenge. (Teachers please refer to the Product Guidelines sheet)</a:t>
            </a:r>
            <a:endParaRPr lang="en-GB" dirty="0"/>
          </a:p>
          <a:p>
            <a:endParaRPr lang="en-GB" dirty="0"/>
          </a:p>
          <a:p>
            <a:r>
              <a:rPr lang="en-GB" dirty="0"/>
              <a:t>To make a profit from your product or service you will need to add value to your product or service. </a:t>
            </a:r>
          </a:p>
          <a:p>
            <a:endParaRPr lang="en-GB" dirty="0"/>
          </a:p>
          <a:p>
            <a:r>
              <a:rPr lang="en-US" dirty="0"/>
              <a:t>Added value is the difference between the cost of inputs (what you put in) and the price customers are willing to pay.</a:t>
            </a:r>
            <a:r>
              <a:rPr lang="en-GB" dirty="0"/>
              <a:t> </a:t>
            </a:r>
          </a:p>
          <a:p>
            <a:endParaRPr lang="en-GB" dirty="0"/>
          </a:p>
          <a:p>
            <a:r>
              <a:rPr lang="en-GB" dirty="0"/>
              <a:t>2 ways to add value are:</a:t>
            </a:r>
          </a:p>
          <a:p>
            <a:pPr marL="171450" indent="-171450">
              <a:buFontTx/>
              <a:buChar char="-"/>
            </a:pPr>
            <a:r>
              <a:rPr lang="en-GB" dirty="0"/>
              <a:t>Reducing your costs e.g. using vegetables from your own garden is free</a:t>
            </a:r>
          </a:p>
          <a:p>
            <a:pPr marL="171450" indent="-171450">
              <a:buFontTx/>
              <a:buChar char="-"/>
            </a:pPr>
            <a:r>
              <a:rPr lang="en-GB" dirty="0"/>
              <a:t>Another way is to have a high price e.g. products and services that are in high demand tend to be more expensive – remember not to make them too expensive as people won’t buy it!</a:t>
            </a:r>
          </a:p>
          <a:p>
            <a:endParaRPr lang="en-GB" dirty="0"/>
          </a:p>
          <a:p>
            <a:r>
              <a:rPr lang="en-GB" dirty="0"/>
              <a:t>Find out more from your customers - Market research is a great way to find out what potential customers think of your product or service. </a:t>
            </a:r>
          </a:p>
          <a:p>
            <a:endParaRPr lang="en-GB" dirty="0"/>
          </a:p>
          <a:p>
            <a:r>
              <a:rPr lang="en-GB" dirty="0"/>
              <a:t>Now you have your business idea and know that it will make a profit and customers will buy it you will need to move onto your business plan.</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B1F3FF3E-2677-45C7-B261-5948C2B666A1}" type="slidenum">
              <a:rPr lang="en-GB" smtClean="0"/>
              <a:t>15</a:t>
            </a:fld>
            <a:endParaRPr lang="en-GB"/>
          </a:p>
        </p:txBody>
      </p:sp>
    </p:spTree>
    <p:extLst>
      <p:ext uri="{BB962C8B-B14F-4D97-AF65-F5344CB8AC3E}">
        <p14:creationId xmlns:p14="http://schemas.microsoft.com/office/powerpoint/2010/main" val="368422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Choose a name and logo that:</a:t>
            </a:r>
          </a:p>
          <a:p>
            <a:endParaRPr lang="en-GB" dirty="0"/>
          </a:p>
          <a:p>
            <a:pPr marL="171450" indent="-171450">
              <a:buFontTx/>
              <a:buChar char="-"/>
            </a:pPr>
            <a:r>
              <a:rPr lang="en-GB" dirty="0"/>
              <a:t>Says what the business does</a:t>
            </a:r>
            <a:endParaRPr lang="en-GB" dirty="0">
              <a:cs typeface="Calibri"/>
            </a:endParaRPr>
          </a:p>
          <a:p>
            <a:pPr marL="171450" indent="-171450">
              <a:buFontTx/>
              <a:buChar char="-"/>
            </a:pPr>
            <a:r>
              <a:rPr lang="en-GB" dirty="0"/>
              <a:t>Is memorable </a:t>
            </a:r>
            <a:endParaRPr lang="en-GB" dirty="0">
              <a:cs typeface="Calibri"/>
            </a:endParaRPr>
          </a:p>
          <a:p>
            <a:pPr marL="171450" indent="-171450">
              <a:buFontTx/>
              <a:buChar char="-"/>
              <a:defRPr/>
            </a:pPr>
            <a:r>
              <a:rPr lang="en-GB" dirty="0"/>
              <a:t>Is unique! – we don’t want copyright or brand infringements</a:t>
            </a:r>
            <a:endParaRPr lang="en-GB" dirty="0">
              <a:cs typeface="Calibri"/>
            </a:endParaRPr>
          </a:p>
        </p:txBody>
      </p:sp>
      <p:sp>
        <p:nvSpPr>
          <p:cNvPr id="4" name="Slide Number Placeholder 3"/>
          <p:cNvSpPr>
            <a:spLocks noGrp="1"/>
          </p:cNvSpPr>
          <p:nvPr>
            <p:ph type="sldNum" sz="quarter" idx="10"/>
          </p:nvPr>
        </p:nvSpPr>
        <p:spPr/>
        <p:txBody>
          <a:bodyPr/>
          <a:lstStyle/>
          <a:p>
            <a:fld id="{B1F3FF3E-2677-45C7-B261-5948C2B666A1}" type="slidenum">
              <a:rPr lang="en-GB" smtClean="0"/>
              <a:t>16</a:t>
            </a:fld>
            <a:endParaRPr lang="en-GB"/>
          </a:p>
        </p:txBody>
      </p:sp>
    </p:spTree>
    <p:extLst>
      <p:ext uri="{BB962C8B-B14F-4D97-AF65-F5344CB8AC3E}">
        <p14:creationId xmlns:p14="http://schemas.microsoft.com/office/powerpoint/2010/main" val="3465800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F3FF3E-2677-45C7-B261-5948C2B666A1}" type="slidenum">
              <a:rPr lang="en-GB" smtClean="0"/>
              <a:t>17</a:t>
            </a:fld>
            <a:endParaRPr lang="en-GB"/>
          </a:p>
        </p:txBody>
      </p:sp>
    </p:spTree>
    <p:extLst>
      <p:ext uri="{BB962C8B-B14F-4D97-AF65-F5344CB8AC3E}">
        <p14:creationId xmlns:p14="http://schemas.microsoft.com/office/powerpoint/2010/main" val="1409621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F3FF3E-2677-45C7-B261-5948C2B666A1}" type="slidenum">
              <a:rPr lang="en-GB" smtClean="0"/>
              <a:t>18</a:t>
            </a:fld>
            <a:endParaRPr lang="en-GB"/>
          </a:p>
        </p:txBody>
      </p:sp>
    </p:spTree>
    <p:extLst>
      <p:ext uri="{BB962C8B-B14F-4D97-AF65-F5344CB8AC3E}">
        <p14:creationId xmlns:p14="http://schemas.microsoft.com/office/powerpoint/2010/main" val="445046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Advertising and marketing </a:t>
            </a:r>
            <a:r>
              <a:rPr lang="en-US" dirty="0"/>
              <a:t>is how a company encourages people to buy their products, services or ideas.</a:t>
            </a:r>
            <a:endParaRPr lang="en-GB" dirty="0"/>
          </a:p>
        </p:txBody>
      </p:sp>
      <p:sp>
        <p:nvSpPr>
          <p:cNvPr id="4" name="Slide Number Placeholder 3"/>
          <p:cNvSpPr>
            <a:spLocks noGrp="1"/>
          </p:cNvSpPr>
          <p:nvPr>
            <p:ph type="sldNum" sz="quarter" idx="10"/>
          </p:nvPr>
        </p:nvSpPr>
        <p:spPr/>
        <p:txBody>
          <a:bodyPr/>
          <a:lstStyle/>
          <a:p>
            <a:fld id="{B1F3FF3E-2677-45C7-B261-5948C2B666A1}" type="slidenum">
              <a:rPr lang="en-GB" smtClean="0"/>
              <a:t>19</a:t>
            </a:fld>
            <a:endParaRPr lang="en-GB"/>
          </a:p>
        </p:txBody>
      </p:sp>
    </p:spTree>
    <p:extLst>
      <p:ext uri="{BB962C8B-B14F-4D97-AF65-F5344CB8AC3E}">
        <p14:creationId xmlns:p14="http://schemas.microsoft.com/office/powerpoint/2010/main" val="2179212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F3FF3E-2677-45C7-B261-5948C2B666A1}" type="slidenum">
              <a:rPr lang="en-GB" smtClean="0"/>
              <a:t>2</a:t>
            </a:fld>
            <a:endParaRPr lang="en-GB"/>
          </a:p>
        </p:txBody>
      </p:sp>
    </p:spTree>
    <p:extLst>
      <p:ext uri="{BB962C8B-B14F-4D97-AF65-F5344CB8AC3E}">
        <p14:creationId xmlns:p14="http://schemas.microsoft.com/office/powerpoint/2010/main" val="1405030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F3FF3E-2677-45C7-B261-5948C2B666A1}" type="slidenum">
              <a:rPr lang="en-GB" smtClean="0"/>
              <a:t>20</a:t>
            </a:fld>
            <a:endParaRPr lang="en-GB"/>
          </a:p>
        </p:txBody>
      </p:sp>
    </p:spTree>
    <p:extLst>
      <p:ext uri="{BB962C8B-B14F-4D97-AF65-F5344CB8AC3E}">
        <p14:creationId xmlns:p14="http://schemas.microsoft.com/office/powerpoint/2010/main" val="592571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logo is </a:t>
            </a:r>
            <a:r>
              <a:rPr lang="en-US" dirty="0"/>
              <a:t>is a symbol or picture that a company uses to let people know that a product or service is made by them. Like the Nike tick.</a:t>
            </a:r>
            <a:endParaRPr lang="en-GB" dirty="0"/>
          </a:p>
          <a:p>
            <a:endParaRPr lang="en-GB" dirty="0"/>
          </a:p>
          <a:p>
            <a:r>
              <a:rPr lang="en-GB" dirty="0"/>
              <a:t>A sales pitch </a:t>
            </a:r>
            <a:r>
              <a:rPr lang="en-US" dirty="0"/>
              <a:t>is a presentation that explains why investors should give their money to the presenter’s business. </a:t>
            </a:r>
            <a:endParaRPr lang="en-GB" dirty="0"/>
          </a:p>
          <a:p>
            <a:endParaRPr lang="en-GB" dirty="0"/>
          </a:p>
          <a:p>
            <a:r>
              <a:rPr lang="en-GB" dirty="0"/>
              <a:t>There are a maximum of 5 entries per school for each competition.</a:t>
            </a:r>
          </a:p>
        </p:txBody>
      </p:sp>
      <p:sp>
        <p:nvSpPr>
          <p:cNvPr id="4" name="Slide Number Placeholder 3"/>
          <p:cNvSpPr>
            <a:spLocks noGrp="1"/>
          </p:cNvSpPr>
          <p:nvPr>
            <p:ph type="sldNum" sz="quarter" idx="10"/>
          </p:nvPr>
        </p:nvSpPr>
        <p:spPr/>
        <p:txBody>
          <a:bodyPr/>
          <a:lstStyle/>
          <a:p>
            <a:fld id="{B1F3FF3E-2677-45C7-B261-5948C2B666A1}" type="slidenum">
              <a:rPr lang="en-GB" smtClean="0"/>
              <a:t>21</a:t>
            </a:fld>
            <a:endParaRPr lang="en-GB"/>
          </a:p>
        </p:txBody>
      </p:sp>
    </p:spTree>
    <p:extLst>
      <p:ext uri="{BB962C8B-B14F-4D97-AF65-F5344CB8AC3E}">
        <p14:creationId xmlns:p14="http://schemas.microsoft.com/office/powerpoint/2010/main" val="2207303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students what they like about the logo.</a:t>
            </a:r>
          </a:p>
        </p:txBody>
      </p:sp>
      <p:sp>
        <p:nvSpPr>
          <p:cNvPr id="4" name="Slide Number Placeholder 3"/>
          <p:cNvSpPr>
            <a:spLocks noGrp="1"/>
          </p:cNvSpPr>
          <p:nvPr>
            <p:ph type="sldNum" sz="quarter" idx="10"/>
          </p:nvPr>
        </p:nvSpPr>
        <p:spPr/>
        <p:txBody>
          <a:bodyPr/>
          <a:lstStyle/>
          <a:p>
            <a:fld id="{B1F3FF3E-2677-45C7-B261-5948C2B666A1}" type="slidenum">
              <a:rPr lang="en-GB" smtClean="0"/>
              <a:t>22</a:t>
            </a:fld>
            <a:endParaRPr lang="en-GB"/>
          </a:p>
        </p:txBody>
      </p:sp>
    </p:spTree>
    <p:extLst>
      <p:ext uri="{BB962C8B-B14F-4D97-AF65-F5344CB8AC3E}">
        <p14:creationId xmlns:p14="http://schemas.microsoft.com/office/powerpoint/2010/main" val="1954519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the students to ask what they liked about the sales pitch.</a:t>
            </a:r>
          </a:p>
          <a:p>
            <a:endParaRPr lang="en-GB" dirty="0"/>
          </a:p>
        </p:txBody>
      </p:sp>
      <p:sp>
        <p:nvSpPr>
          <p:cNvPr id="4" name="Slide Number Placeholder 3"/>
          <p:cNvSpPr>
            <a:spLocks noGrp="1"/>
          </p:cNvSpPr>
          <p:nvPr>
            <p:ph type="sldNum" sz="quarter" idx="10"/>
          </p:nvPr>
        </p:nvSpPr>
        <p:spPr/>
        <p:txBody>
          <a:bodyPr/>
          <a:lstStyle/>
          <a:p>
            <a:fld id="{B1F3FF3E-2677-45C7-B261-5948C2B666A1}" type="slidenum">
              <a:rPr lang="en-GB" smtClean="0"/>
              <a:t>23</a:t>
            </a:fld>
            <a:endParaRPr lang="en-GB"/>
          </a:p>
        </p:txBody>
      </p:sp>
    </p:spTree>
    <p:extLst>
      <p:ext uri="{BB962C8B-B14F-4D97-AF65-F5344CB8AC3E}">
        <p14:creationId xmlns:p14="http://schemas.microsoft.com/office/powerpoint/2010/main" val="2528131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maximum of 5 entries per school</a:t>
            </a:r>
          </a:p>
        </p:txBody>
      </p:sp>
      <p:sp>
        <p:nvSpPr>
          <p:cNvPr id="4" name="Slide Number Placeholder 3"/>
          <p:cNvSpPr>
            <a:spLocks noGrp="1"/>
          </p:cNvSpPr>
          <p:nvPr>
            <p:ph type="sldNum" sz="quarter" idx="10"/>
          </p:nvPr>
        </p:nvSpPr>
        <p:spPr/>
        <p:txBody>
          <a:bodyPr/>
          <a:lstStyle/>
          <a:p>
            <a:fld id="{B1F3FF3E-2677-45C7-B261-5948C2B666A1}" type="slidenum">
              <a:rPr lang="en-GB" smtClean="0"/>
              <a:t>24</a:t>
            </a:fld>
            <a:endParaRPr lang="en-GB"/>
          </a:p>
        </p:txBody>
      </p:sp>
    </p:spTree>
    <p:extLst>
      <p:ext uri="{BB962C8B-B14F-4D97-AF65-F5344CB8AC3E}">
        <p14:creationId xmlns:p14="http://schemas.microsoft.com/office/powerpoint/2010/main" val="1336653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finish the session lets hear some advice from some young entrepreneurs that you can use in your Fiver Challenge.</a:t>
            </a:r>
          </a:p>
        </p:txBody>
      </p:sp>
      <p:sp>
        <p:nvSpPr>
          <p:cNvPr id="4" name="Slide Number Placeholder 3"/>
          <p:cNvSpPr>
            <a:spLocks noGrp="1"/>
          </p:cNvSpPr>
          <p:nvPr>
            <p:ph type="sldNum" sz="quarter" idx="10"/>
          </p:nvPr>
        </p:nvSpPr>
        <p:spPr/>
        <p:txBody>
          <a:bodyPr/>
          <a:lstStyle/>
          <a:p>
            <a:fld id="{B1F3FF3E-2677-45C7-B261-5948C2B666A1}" type="slidenum">
              <a:rPr lang="en-GB" smtClean="0"/>
              <a:t>25</a:t>
            </a:fld>
            <a:endParaRPr lang="en-GB"/>
          </a:p>
        </p:txBody>
      </p:sp>
    </p:spTree>
    <p:extLst>
      <p:ext uri="{BB962C8B-B14F-4D97-AF65-F5344CB8AC3E}">
        <p14:creationId xmlns:p14="http://schemas.microsoft.com/office/powerpoint/2010/main" val="1684587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F3FF3E-2677-45C7-B261-5948C2B666A1}" type="slidenum">
              <a:rPr lang="en-GB" smtClean="0"/>
              <a:t>26</a:t>
            </a:fld>
            <a:endParaRPr lang="en-GB"/>
          </a:p>
        </p:txBody>
      </p:sp>
    </p:spTree>
    <p:extLst>
      <p:ext uri="{BB962C8B-B14F-4D97-AF65-F5344CB8AC3E}">
        <p14:creationId xmlns:p14="http://schemas.microsoft.com/office/powerpoint/2010/main" val="1987632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Briefly introduce each session </a:t>
            </a:r>
          </a:p>
          <a:p>
            <a:endParaRPr lang="en-GB" dirty="0"/>
          </a:p>
          <a:p>
            <a:r>
              <a:rPr lang="en-GB" dirty="0"/>
              <a:t>Up to 5 minutes</a:t>
            </a:r>
          </a:p>
          <a:p>
            <a:endParaRPr lang="en-GB" dirty="0"/>
          </a:p>
        </p:txBody>
      </p:sp>
      <p:sp>
        <p:nvSpPr>
          <p:cNvPr id="4" name="Slide Number Placeholder 3"/>
          <p:cNvSpPr>
            <a:spLocks noGrp="1"/>
          </p:cNvSpPr>
          <p:nvPr>
            <p:ph type="sldNum" sz="quarter" idx="10"/>
          </p:nvPr>
        </p:nvSpPr>
        <p:spPr/>
        <p:txBody>
          <a:bodyPr/>
          <a:lstStyle/>
          <a:p>
            <a:fld id="{B1F3FF3E-2677-45C7-B261-5948C2B666A1}" type="slidenum">
              <a:rPr lang="en-GB" smtClean="0"/>
              <a:t>3</a:t>
            </a:fld>
            <a:endParaRPr lang="en-GB"/>
          </a:p>
        </p:txBody>
      </p:sp>
    </p:spTree>
    <p:extLst>
      <p:ext uri="{BB962C8B-B14F-4D97-AF65-F5344CB8AC3E}">
        <p14:creationId xmlns:p14="http://schemas.microsoft.com/office/powerpoint/2010/main" val="3186528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F3FF3E-2677-45C7-B261-5948C2B666A1}" type="slidenum">
              <a:rPr lang="en-GB" smtClean="0"/>
              <a:t>4</a:t>
            </a:fld>
            <a:endParaRPr lang="en-GB"/>
          </a:p>
        </p:txBody>
      </p:sp>
    </p:spTree>
    <p:extLst>
      <p:ext uri="{BB962C8B-B14F-4D97-AF65-F5344CB8AC3E}">
        <p14:creationId xmlns:p14="http://schemas.microsoft.com/office/powerpoint/2010/main" val="1581515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students to discuss other entrepreneurs they know.</a:t>
            </a:r>
          </a:p>
          <a:p>
            <a:endParaRPr lang="en-GB" dirty="0"/>
          </a:p>
          <a:p>
            <a:r>
              <a:rPr lang="en-GB" dirty="0"/>
              <a:t>Remember if you ever see a word you don’t know you can look it up in the Fiver Word Guide.</a:t>
            </a:r>
          </a:p>
        </p:txBody>
      </p:sp>
      <p:sp>
        <p:nvSpPr>
          <p:cNvPr id="4" name="Slide Number Placeholder 3"/>
          <p:cNvSpPr>
            <a:spLocks noGrp="1"/>
          </p:cNvSpPr>
          <p:nvPr>
            <p:ph type="sldNum" sz="quarter" idx="10"/>
          </p:nvPr>
        </p:nvSpPr>
        <p:spPr/>
        <p:txBody>
          <a:bodyPr/>
          <a:lstStyle/>
          <a:p>
            <a:fld id="{B1F3FF3E-2677-45C7-B261-5948C2B666A1}" type="slidenum">
              <a:rPr lang="en-GB" smtClean="0"/>
              <a:t>5</a:t>
            </a:fld>
            <a:endParaRPr lang="en-GB"/>
          </a:p>
        </p:txBody>
      </p:sp>
    </p:spTree>
    <p:extLst>
      <p:ext uri="{BB962C8B-B14F-4D97-AF65-F5344CB8AC3E}">
        <p14:creationId xmlns:p14="http://schemas.microsoft.com/office/powerpoint/2010/main" val="1704458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young people for any other characteristics they think an entrepreneur would have.</a:t>
            </a:r>
          </a:p>
        </p:txBody>
      </p:sp>
      <p:sp>
        <p:nvSpPr>
          <p:cNvPr id="4" name="Slide Number Placeholder 3"/>
          <p:cNvSpPr>
            <a:spLocks noGrp="1"/>
          </p:cNvSpPr>
          <p:nvPr>
            <p:ph type="sldNum" sz="quarter" idx="10"/>
          </p:nvPr>
        </p:nvSpPr>
        <p:spPr/>
        <p:txBody>
          <a:bodyPr/>
          <a:lstStyle/>
          <a:p>
            <a:fld id="{B1F3FF3E-2677-45C7-B261-5948C2B666A1}" type="slidenum">
              <a:rPr lang="en-GB" smtClean="0"/>
              <a:t>6</a:t>
            </a:fld>
            <a:endParaRPr lang="en-GB"/>
          </a:p>
        </p:txBody>
      </p:sp>
    </p:spTree>
    <p:extLst>
      <p:ext uri="{BB962C8B-B14F-4D97-AF65-F5344CB8AC3E}">
        <p14:creationId xmlns:p14="http://schemas.microsoft.com/office/powerpoint/2010/main" val="512237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that we know what an entrepreneur is and some of their characteristics let’s look at a real life example of a successful entrepreneur who is making a difference in his hometown at the age of 8 years old.</a:t>
            </a:r>
          </a:p>
        </p:txBody>
      </p:sp>
      <p:sp>
        <p:nvSpPr>
          <p:cNvPr id="4" name="Slide Number Placeholder 3"/>
          <p:cNvSpPr>
            <a:spLocks noGrp="1"/>
          </p:cNvSpPr>
          <p:nvPr>
            <p:ph type="sldNum" sz="quarter" idx="10"/>
          </p:nvPr>
        </p:nvSpPr>
        <p:spPr/>
        <p:txBody>
          <a:bodyPr/>
          <a:lstStyle/>
          <a:p>
            <a:fld id="{B1F3FF3E-2677-45C7-B261-5948C2B666A1}" type="slidenum">
              <a:rPr lang="en-GB" smtClean="0"/>
              <a:t>7</a:t>
            </a:fld>
            <a:endParaRPr lang="en-GB"/>
          </a:p>
        </p:txBody>
      </p:sp>
    </p:spTree>
    <p:extLst>
      <p:ext uri="{BB962C8B-B14F-4D97-AF65-F5344CB8AC3E}">
        <p14:creationId xmlns:p14="http://schemas.microsoft.com/office/powerpoint/2010/main" val="312716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Let’s have a look at some of the entrepreneurs that took part in Young Enterprise programmes:</a:t>
            </a:r>
          </a:p>
          <a:p>
            <a:endParaRPr lang="en-GB" baseline="0" dirty="0"/>
          </a:p>
          <a:p>
            <a:r>
              <a:rPr lang="en-GB" dirty="0"/>
              <a:t>Sam (left) – As part of his Fiver Challenge Sam decided to create personalised recyclable masks for the VE day celebration to ensure that his community to celebrate together safely, aged just 10 years old.</a:t>
            </a:r>
          </a:p>
          <a:p>
            <a:endParaRPr lang="en-GB" dirty="0"/>
          </a:p>
          <a:p>
            <a:r>
              <a:rPr lang="en-GB" dirty="0" err="1"/>
              <a:t>Tayla</a:t>
            </a:r>
            <a:r>
              <a:rPr lang="en-GB" dirty="0"/>
              <a:t> Evans (right) – was the MD of </a:t>
            </a:r>
            <a:r>
              <a:rPr lang="en-GB" dirty="0" err="1"/>
              <a:t>EnviroTent</a:t>
            </a:r>
            <a:r>
              <a:rPr lang="en-GB" dirty="0"/>
              <a:t> who won the Company of the year award whilst taking part in the Company Programme. We will look at what </a:t>
            </a:r>
            <a:r>
              <a:rPr lang="en-GB" dirty="0" err="1"/>
              <a:t>EnvoriTent</a:t>
            </a:r>
            <a:r>
              <a:rPr lang="en-GB" dirty="0"/>
              <a:t> did a little later on.</a:t>
            </a:r>
          </a:p>
          <a:p>
            <a:endParaRPr lang="en-GB" dirty="0"/>
          </a:p>
          <a:p>
            <a:endParaRPr lang="en-GB" dirty="0"/>
          </a:p>
        </p:txBody>
      </p:sp>
      <p:sp>
        <p:nvSpPr>
          <p:cNvPr id="4" name="Slide Number Placeholder 3"/>
          <p:cNvSpPr>
            <a:spLocks noGrp="1"/>
          </p:cNvSpPr>
          <p:nvPr>
            <p:ph type="sldNum" sz="quarter" idx="10"/>
          </p:nvPr>
        </p:nvSpPr>
        <p:spPr/>
        <p:txBody>
          <a:bodyPr/>
          <a:lstStyle/>
          <a:p>
            <a:fld id="{B1F3FF3E-2677-45C7-B261-5948C2B666A1}" type="slidenum">
              <a:rPr lang="en-GB" smtClean="0"/>
              <a:t>8</a:t>
            </a:fld>
            <a:endParaRPr lang="en-GB"/>
          </a:p>
        </p:txBody>
      </p:sp>
    </p:spTree>
    <p:extLst>
      <p:ext uri="{BB962C8B-B14F-4D97-AF65-F5344CB8AC3E}">
        <p14:creationId xmlns:p14="http://schemas.microsoft.com/office/powerpoint/2010/main" val="181439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F3FF3E-2677-45C7-B261-5948C2B666A1}" type="slidenum">
              <a:rPr lang="en-GB" smtClean="0"/>
              <a:t>9</a:t>
            </a:fld>
            <a:endParaRPr lang="en-GB"/>
          </a:p>
        </p:txBody>
      </p:sp>
    </p:spTree>
    <p:extLst>
      <p:ext uri="{BB962C8B-B14F-4D97-AF65-F5344CB8AC3E}">
        <p14:creationId xmlns:p14="http://schemas.microsoft.com/office/powerpoint/2010/main" val="3749914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slide" Target="../slides/slide3.xml"/></Relationships>
</file>

<file path=ppt/slideLayouts/_rels/slideLayout18.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hyperlink" Target="http://www.y-e.org.uk/" TargetMode="External"/><Relationship Id="rId13"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slide" Target="../slides/slide3.xml"/><Relationship Id="rId2" Type="http://schemas.openxmlformats.org/officeDocument/2006/relationships/hyperlink" Target="http://www.twitter.com/youngenterprise" TargetMode="External"/><Relationship Id="rId1" Type="http://schemas.openxmlformats.org/officeDocument/2006/relationships/slideMaster" Target="../slideMasters/slideMaster2.xml"/><Relationship Id="rId6" Type="http://schemas.openxmlformats.org/officeDocument/2006/relationships/image" Target="../media/image12.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hyperlink" Target="http://www.facebook.com/youngenterpriseuk" TargetMode="External"/><Relationship Id="rId4" Type="http://schemas.openxmlformats.org/officeDocument/2006/relationships/image" Target="../media/image10.png"/><Relationship Id="rId9" Type="http://schemas.openxmlformats.org/officeDocument/2006/relationships/hyperlink" Target="mailto:info@y-e.org.uk"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www.y-e.org.uk/" TargetMode="Externa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6.png"/><Relationship Id="rId2" Type="http://schemas.openxmlformats.org/officeDocument/2006/relationships/hyperlink" Target="http://www.twitter.com/youngenterprise" TargetMode="External"/><Relationship Id="rId1" Type="http://schemas.openxmlformats.org/officeDocument/2006/relationships/slideMaster" Target="../slideMasters/slideMaster3.xml"/><Relationship Id="rId6" Type="http://schemas.openxmlformats.org/officeDocument/2006/relationships/image" Target="../media/image12.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hyperlink" Target="http://www.facebook.com/youngenterpriseuk" TargetMode="External"/><Relationship Id="rId4" Type="http://schemas.openxmlformats.org/officeDocument/2006/relationships/image" Target="../media/image10.png"/><Relationship Id="rId9" Type="http://schemas.openxmlformats.org/officeDocument/2006/relationships/hyperlink" Target="mailto:info@y-e.org.uk"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slide" Target="../slides/slide3.xml"/></Relationships>
</file>

<file path=ppt/slideLayouts/_rels/slideLayout28.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hyperlink" Target="http://www.y-e.org.uk/" TargetMode="External"/><Relationship Id="rId13"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slide" Target="../slides/slide3.xml"/><Relationship Id="rId2" Type="http://schemas.openxmlformats.org/officeDocument/2006/relationships/hyperlink" Target="http://www.twitter.com/youngenterprise" TargetMode="External"/><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hyperlink" Target="http://www.facebook.com/youngenterpriseuk" TargetMode="External"/><Relationship Id="rId4" Type="http://schemas.openxmlformats.org/officeDocument/2006/relationships/image" Target="../media/image10.png"/><Relationship Id="rId9" Type="http://schemas.openxmlformats.org/officeDocument/2006/relationships/hyperlink" Target="mailto:info@y-e.org.uk" TargetMode="External"/></Relationships>
</file>

<file path=ppt/slideLayouts/_rels/slideLayout3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slide" Target="../slides/slide3.xml"/></Relationships>
</file>

<file path=ppt/slideLayouts/_rels/slideLayout3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8" Type="http://schemas.openxmlformats.org/officeDocument/2006/relationships/hyperlink" Target="http://www.y-e.org.uk/" TargetMode="External"/><Relationship Id="rId13"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slide" Target="../slides/slide3.xml"/><Relationship Id="rId2" Type="http://schemas.openxmlformats.org/officeDocument/2006/relationships/hyperlink" Target="http://www.twitter.com/youngenterprise" TargetMode="External"/><Relationship Id="rId1" Type="http://schemas.openxmlformats.org/officeDocument/2006/relationships/slideMaster" Target="../slideMasters/slideMaster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hyperlink" Target="http://www.facebook.com/youngenterpriseuk" TargetMode="External"/><Relationship Id="rId4" Type="http://schemas.openxmlformats.org/officeDocument/2006/relationships/image" Target="../media/image10.png"/><Relationship Id="rId9" Type="http://schemas.openxmlformats.org/officeDocument/2006/relationships/hyperlink" Target="mailto:info@y-e.org.uk"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D1D4005-A508-49DB-9CA9-18238C023A04}" type="datetimeFigureOut">
              <a:rPr lang="en-GB" smtClean="0"/>
              <a:t>21/05/2021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73A4BD-4EBA-404C-B058-50F96FE6A752}" type="slidenum">
              <a:rPr lang="en-GB" smtClean="0"/>
              <a:t>‹#›</a:t>
            </a:fld>
            <a:endParaRPr lang="en-GB"/>
          </a:p>
        </p:txBody>
      </p:sp>
    </p:spTree>
    <p:extLst>
      <p:ext uri="{BB962C8B-B14F-4D97-AF65-F5344CB8AC3E}">
        <p14:creationId xmlns:p14="http://schemas.microsoft.com/office/powerpoint/2010/main" val="220078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1D4005-A508-49DB-9CA9-18238C023A04}" type="datetimeFigureOut">
              <a:rPr lang="en-GB" smtClean="0"/>
              <a:t>21/05/2021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73A4BD-4EBA-404C-B058-50F96FE6A752}" type="slidenum">
              <a:rPr lang="en-GB" smtClean="0"/>
              <a:t>‹#›</a:t>
            </a:fld>
            <a:endParaRPr lang="en-GB"/>
          </a:p>
        </p:txBody>
      </p:sp>
    </p:spTree>
    <p:extLst>
      <p:ext uri="{BB962C8B-B14F-4D97-AF65-F5344CB8AC3E}">
        <p14:creationId xmlns:p14="http://schemas.microsoft.com/office/powerpoint/2010/main" val="156074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1D4005-A508-49DB-9CA9-18238C023A04}" type="datetimeFigureOut">
              <a:rPr lang="en-GB" smtClean="0"/>
              <a:t>21/05/2021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73A4BD-4EBA-404C-B058-50F96FE6A752}" type="slidenum">
              <a:rPr lang="en-GB" smtClean="0"/>
              <a:t>‹#›</a:t>
            </a:fld>
            <a:endParaRPr lang="en-GB"/>
          </a:p>
        </p:txBody>
      </p:sp>
    </p:spTree>
    <p:extLst>
      <p:ext uri="{BB962C8B-B14F-4D97-AF65-F5344CB8AC3E}">
        <p14:creationId xmlns:p14="http://schemas.microsoft.com/office/powerpoint/2010/main" val="3018415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lain Layout">
    <p:spTree>
      <p:nvGrpSpPr>
        <p:cNvPr id="1" name=""/>
        <p:cNvGrpSpPr/>
        <p:nvPr/>
      </p:nvGrpSpPr>
      <p:grpSpPr>
        <a:xfrm>
          <a:off x="0" y="0"/>
          <a:ext cx="0" cy="0"/>
          <a:chOff x="0" y="0"/>
          <a:chExt cx="0" cy="0"/>
        </a:xfrm>
      </p:grpSpPr>
      <p:sp>
        <p:nvSpPr>
          <p:cNvPr id="5" name="Text Placeholder 3"/>
          <p:cNvSpPr>
            <a:spLocks noGrp="1"/>
          </p:cNvSpPr>
          <p:nvPr>
            <p:ph type="body" sz="quarter" idx="10"/>
          </p:nvPr>
        </p:nvSpPr>
        <p:spPr>
          <a:xfrm>
            <a:off x="368300" y="6551613"/>
            <a:ext cx="7681913" cy="287337"/>
          </a:xfrm>
          <a:prstGeom prst="rect">
            <a:avLst/>
          </a:prstGeom>
        </p:spPr>
        <p:txBody>
          <a:bodyPr vert="horz" lIns="0" tIns="0" rIns="0" bIns="0"/>
          <a:lstStyle>
            <a:lvl1pPr marL="0" indent="0">
              <a:spcBef>
                <a:spcPts val="0"/>
              </a:spcBef>
              <a:buNone/>
              <a:defRPr sz="900">
                <a:solidFill>
                  <a:schemeClr val="bg2"/>
                </a:solidFill>
              </a:defRPr>
            </a:lvl1pPr>
            <a:lvl2pPr>
              <a:buNone/>
              <a:defRPr sz="900">
                <a:solidFill>
                  <a:schemeClr val="bg2"/>
                </a:solidFill>
              </a:defRPr>
            </a:lvl2pPr>
            <a:lvl3pPr>
              <a:buNone/>
              <a:defRPr sz="900">
                <a:solidFill>
                  <a:schemeClr val="bg2"/>
                </a:solidFill>
              </a:defRPr>
            </a:lvl3pPr>
            <a:lvl4pPr>
              <a:buNone/>
              <a:defRPr sz="900">
                <a:solidFill>
                  <a:schemeClr val="bg2"/>
                </a:solidFill>
              </a:defRPr>
            </a:lvl4pPr>
            <a:lvl5pPr>
              <a:buNone/>
              <a:defRPr sz="900">
                <a:solidFill>
                  <a:schemeClr val="bg2"/>
                </a:solidFill>
              </a:defRPr>
            </a:lvl5pPr>
          </a:lstStyle>
          <a:p>
            <a:pPr lvl="0"/>
            <a:r>
              <a:rPr lang="en-GB"/>
              <a:t>Click to edit Master text styles</a:t>
            </a:r>
          </a:p>
        </p:txBody>
      </p:sp>
      <p:sp>
        <p:nvSpPr>
          <p:cNvPr id="10" name="Text Placeholder 7"/>
          <p:cNvSpPr>
            <a:spLocks noGrp="1"/>
          </p:cNvSpPr>
          <p:nvPr>
            <p:ph type="body" sz="quarter" idx="11"/>
          </p:nvPr>
        </p:nvSpPr>
        <p:spPr>
          <a:xfrm>
            <a:off x="368300" y="304800"/>
            <a:ext cx="7681913" cy="368300"/>
          </a:xfrm>
          <a:prstGeom prst="rect">
            <a:avLst/>
          </a:prstGeom>
        </p:spPr>
        <p:txBody>
          <a:bodyPr vert="horz" lIns="0" tIns="0" rIns="0" bIns="0" anchor="b"/>
          <a:lstStyle>
            <a:lvl1pPr marL="0" indent="0">
              <a:lnSpc>
                <a:spcPct val="80000"/>
              </a:lnSpc>
              <a:spcBef>
                <a:spcPts val="0"/>
              </a:spcBef>
              <a:buNone/>
              <a:defRPr sz="1900">
                <a:solidFill>
                  <a:srgbClr val="4F81BD"/>
                </a:solidFill>
              </a:defRPr>
            </a:lvl1pPr>
            <a:lvl2pPr>
              <a:defRPr>
                <a:solidFill>
                  <a:srgbClr val="4F81BD"/>
                </a:solidFill>
              </a:defRPr>
            </a:lvl2pPr>
            <a:lvl3pPr>
              <a:defRPr>
                <a:solidFill>
                  <a:srgbClr val="4F81BD"/>
                </a:solidFill>
              </a:defRPr>
            </a:lvl3pPr>
            <a:lvl4pPr>
              <a:defRPr>
                <a:solidFill>
                  <a:srgbClr val="4F81BD"/>
                </a:solidFill>
              </a:defRPr>
            </a:lvl4pPr>
            <a:lvl5pPr>
              <a:defRPr>
                <a:solidFill>
                  <a:srgbClr val="4F81BD"/>
                </a:solidFill>
              </a:defRPr>
            </a:lvl5pPr>
          </a:lstStyle>
          <a:p>
            <a:pPr lvl="0"/>
            <a:r>
              <a:rPr lang="en-GB"/>
              <a:t>Click to edit Master text styles</a:t>
            </a:r>
          </a:p>
        </p:txBody>
      </p:sp>
    </p:spTree>
    <p:extLst>
      <p:ext uri="{BB962C8B-B14F-4D97-AF65-F5344CB8AC3E}">
        <p14:creationId xmlns:p14="http://schemas.microsoft.com/office/powerpoint/2010/main" val="192493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_Bullet Slide">
    <p:spTree>
      <p:nvGrpSpPr>
        <p:cNvPr id="1" name=""/>
        <p:cNvGrpSpPr/>
        <p:nvPr/>
      </p:nvGrpSpPr>
      <p:grpSpPr>
        <a:xfrm>
          <a:off x="0" y="0"/>
          <a:ext cx="0" cy="0"/>
          <a:chOff x="0" y="0"/>
          <a:chExt cx="0" cy="0"/>
        </a:xfrm>
      </p:grpSpPr>
      <p:sp>
        <p:nvSpPr>
          <p:cNvPr id="10" name="Title 1"/>
          <p:cNvSpPr>
            <a:spLocks noGrp="1"/>
          </p:cNvSpPr>
          <p:nvPr>
            <p:ph type="title"/>
          </p:nvPr>
        </p:nvSpPr>
        <p:spPr>
          <a:xfrm>
            <a:off x="457200" y="343021"/>
            <a:ext cx="7035800" cy="516671"/>
          </a:xfrm>
          <a:prstGeom prst="rect">
            <a:avLst/>
          </a:prstGeom>
        </p:spPr>
        <p:txBody>
          <a:bodyPr/>
          <a:lstStyle>
            <a:lvl1pPr algn="l">
              <a:defRPr sz="2400" b="1" i="0" spc="-150">
                <a:solidFill>
                  <a:srgbClr val="E6007E"/>
                </a:solidFill>
                <a:latin typeface="Lucida Fax"/>
                <a:cs typeface="Lucida Fax"/>
              </a:defRPr>
            </a:lvl1pPr>
          </a:lstStyle>
          <a:p>
            <a:r>
              <a:rPr lang="en-US"/>
              <a:t>Click to edit Master title style</a:t>
            </a:r>
            <a:endParaRPr lang="en-US" dirty="0"/>
          </a:p>
        </p:txBody>
      </p:sp>
      <p:sp>
        <p:nvSpPr>
          <p:cNvPr id="8" name="Content Placeholder 2"/>
          <p:cNvSpPr>
            <a:spLocks noGrp="1"/>
          </p:cNvSpPr>
          <p:nvPr>
            <p:ph idx="1"/>
          </p:nvPr>
        </p:nvSpPr>
        <p:spPr>
          <a:xfrm>
            <a:off x="457200" y="1424354"/>
            <a:ext cx="7035800" cy="881185"/>
          </a:xfrm>
          <a:prstGeom prst="rect">
            <a:avLst/>
          </a:prstGeom>
        </p:spPr>
        <p:txBody>
          <a:bodyPr/>
          <a:lstStyle>
            <a:lvl1pPr marL="0" indent="0">
              <a:buNone/>
              <a:defRPr sz="1400" b="1" i="0">
                <a:solidFill>
                  <a:srgbClr val="3C3C3C"/>
                </a:solidFill>
                <a:latin typeface="Lucida Fax"/>
                <a:cs typeface="Lucida Fax"/>
              </a:defRPr>
            </a:lvl1pPr>
            <a:lvl2pPr>
              <a:defRPr b="0" i="0">
                <a:latin typeface="Lucida Fax"/>
                <a:cs typeface="Lucida Fax"/>
              </a:defRPr>
            </a:lvl2pPr>
          </a:lstStyle>
          <a:p>
            <a:pPr lvl="0"/>
            <a:r>
              <a:rPr lang="en-US"/>
              <a:t>Click to edit Master text styles</a:t>
            </a:r>
          </a:p>
        </p:txBody>
      </p:sp>
      <p:sp>
        <p:nvSpPr>
          <p:cNvPr id="9" name="Content Placeholder 2"/>
          <p:cNvSpPr>
            <a:spLocks noGrp="1"/>
          </p:cNvSpPr>
          <p:nvPr>
            <p:ph idx="13"/>
          </p:nvPr>
        </p:nvSpPr>
        <p:spPr>
          <a:xfrm>
            <a:off x="457200" y="2411046"/>
            <a:ext cx="7035800" cy="3684954"/>
          </a:xfrm>
          <a:prstGeom prst="rect">
            <a:avLst/>
          </a:prstGeom>
        </p:spPr>
        <p:txBody>
          <a:bodyPr/>
          <a:lstStyle>
            <a:lvl1pPr marL="176213" indent="-176213">
              <a:buClr>
                <a:srgbClr val="00ABA8"/>
              </a:buClr>
              <a:buFont typeface="Arial"/>
              <a:buChar char="•"/>
              <a:defRPr sz="1400" b="0" i="0" baseline="0">
                <a:solidFill>
                  <a:srgbClr val="3C3C3C"/>
                </a:solidFill>
                <a:latin typeface="Lucida Fax"/>
                <a:cs typeface="Lucida Fax"/>
              </a:defRPr>
            </a:lvl1pPr>
            <a:lvl2pPr marL="0" indent="0">
              <a:buFont typeface="Arial"/>
              <a:buNone/>
              <a:defRPr sz="1400" b="0" i="0" baseline="0">
                <a:latin typeface="Lucida Fax"/>
                <a:cs typeface="Lucida Fax"/>
              </a:defRPr>
            </a:lvl2pPr>
          </a:lstStyle>
          <a:p>
            <a:pPr lvl="0"/>
            <a:r>
              <a:rPr lang="en-US"/>
              <a:t>Click to edit Master text styles</a:t>
            </a:r>
          </a:p>
        </p:txBody>
      </p:sp>
      <p:sp>
        <p:nvSpPr>
          <p:cNvPr id="5" name="Slide Number Placeholder 5"/>
          <p:cNvSpPr>
            <a:spLocks noGrp="1"/>
          </p:cNvSpPr>
          <p:nvPr>
            <p:ph type="sldNum" sz="quarter" idx="14"/>
          </p:nvPr>
        </p:nvSpPr>
        <p:spPr>
          <a:xfrm>
            <a:off x="2930525" y="6356350"/>
            <a:ext cx="422275" cy="365125"/>
          </a:xfrm>
          <a:prstGeom prst="rect">
            <a:avLst/>
          </a:prstGeom>
        </p:spPr>
        <p:txBody>
          <a:bodyPr/>
          <a:lstStyle>
            <a:lvl1pPr>
              <a:defRPr/>
            </a:lvl1pPr>
          </a:lstStyle>
          <a:p>
            <a:fld id="{19B92F2C-52B3-4979-B2A1-3BCDF44D45B9}" type="slidenum">
              <a:rPr lang="en-GB"/>
              <a:pPr/>
              <a:t>‹#›</a:t>
            </a:fld>
            <a:endParaRPr lang="en-GB"/>
          </a:p>
        </p:txBody>
      </p:sp>
      <p:sp>
        <p:nvSpPr>
          <p:cNvPr id="6" name="Footer Placeholder 4"/>
          <p:cNvSpPr>
            <a:spLocks noGrp="1"/>
          </p:cNvSpPr>
          <p:nvPr>
            <p:ph type="ftr" sz="quarter" idx="15"/>
          </p:nvPr>
        </p:nvSpPr>
        <p:spPr>
          <a:xfrm>
            <a:off x="457200" y="6356350"/>
            <a:ext cx="2895600" cy="365125"/>
          </a:xfrm>
          <a:prstGeom prst="rect">
            <a:avLst/>
          </a:prstGeom>
        </p:spPr>
        <p:txBody>
          <a:bodyPr/>
          <a:lstStyle>
            <a:lvl1pPr>
              <a:defRPr/>
            </a:lvl1pPr>
          </a:lstStyle>
          <a:p>
            <a:endParaRPr lang="en-US">
              <a:solidFill>
                <a:prstClr val="black"/>
              </a:solidFill>
            </a:endParaRPr>
          </a:p>
        </p:txBody>
      </p:sp>
    </p:spTree>
    <p:extLst>
      <p:ext uri="{BB962C8B-B14F-4D97-AF65-F5344CB8AC3E}">
        <p14:creationId xmlns:p14="http://schemas.microsoft.com/office/powerpoint/2010/main" val="3943185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Divider">
    <p:spTree>
      <p:nvGrpSpPr>
        <p:cNvPr id="1" name=""/>
        <p:cNvGrpSpPr/>
        <p:nvPr/>
      </p:nvGrpSpPr>
      <p:grpSpPr>
        <a:xfrm>
          <a:off x="0" y="0"/>
          <a:ext cx="0" cy="0"/>
          <a:chOff x="0" y="0"/>
          <a:chExt cx="0" cy="0"/>
        </a:xfrm>
      </p:grpSpPr>
      <p:pic>
        <p:nvPicPr>
          <p:cNvPr id="4" name="Picture 6" descr="Divider_1-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353646" y="342655"/>
            <a:ext cx="4413739" cy="624499"/>
          </a:xfrm>
          <a:prstGeom prst="rect">
            <a:avLst/>
          </a:prstGeom>
        </p:spPr>
        <p:txBody>
          <a:bodyPr/>
          <a:lstStyle>
            <a:lvl1pPr algn="l">
              <a:defRPr sz="2400" b="1" i="0" spc="-150">
                <a:solidFill>
                  <a:srgbClr val="E6007E"/>
                </a:solidFill>
                <a:latin typeface="Lucida Fax"/>
                <a:cs typeface="Lucida Fax"/>
              </a:defRPr>
            </a:lvl1pPr>
          </a:lstStyle>
          <a:p>
            <a:r>
              <a:rPr lang="en-US"/>
              <a:t>Click to edit Master title style</a:t>
            </a:r>
            <a:endParaRPr lang="en-US" dirty="0"/>
          </a:p>
        </p:txBody>
      </p:sp>
      <p:sp>
        <p:nvSpPr>
          <p:cNvPr id="10" name="Subtitle 2"/>
          <p:cNvSpPr>
            <a:spLocks noGrp="1"/>
          </p:cNvSpPr>
          <p:nvPr>
            <p:ph type="subTitle" idx="1"/>
          </p:nvPr>
        </p:nvSpPr>
        <p:spPr>
          <a:xfrm>
            <a:off x="353646" y="984738"/>
            <a:ext cx="4413739" cy="412262"/>
          </a:xfrm>
          <a:prstGeom prst="rect">
            <a:avLst/>
          </a:prstGeom>
        </p:spPr>
        <p:txBody>
          <a:bodyPr/>
          <a:lstStyle>
            <a:lvl1pPr marL="0" indent="0" algn="l">
              <a:buNone/>
              <a:defRPr sz="1800" b="0" i="0">
                <a:solidFill>
                  <a:srgbClr val="E6007E"/>
                </a:solidFill>
                <a:latin typeface="Lucida Fax"/>
                <a:cs typeface="Lucida Fax"/>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251527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Yellow Divider">
    <p:spTree>
      <p:nvGrpSpPr>
        <p:cNvPr id="1" name=""/>
        <p:cNvGrpSpPr/>
        <p:nvPr/>
      </p:nvGrpSpPr>
      <p:grpSpPr>
        <a:xfrm>
          <a:off x="0" y="0"/>
          <a:ext cx="0" cy="0"/>
          <a:chOff x="0" y="0"/>
          <a:chExt cx="0" cy="0"/>
        </a:xfrm>
      </p:grpSpPr>
      <p:pic>
        <p:nvPicPr>
          <p:cNvPr id="4" name="Picture 6" descr="Divider_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353646" y="342655"/>
            <a:ext cx="4413739" cy="624499"/>
          </a:xfrm>
          <a:prstGeom prst="rect">
            <a:avLst/>
          </a:prstGeom>
        </p:spPr>
        <p:txBody>
          <a:bodyPr/>
          <a:lstStyle>
            <a:lvl1pPr algn="l">
              <a:defRPr sz="2400" b="1" i="0" spc="-150">
                <a:solidFill>
                  <a:srgbClr val="00ABA8"/>
                </a:solidFill>
                <a:latin typeface="Lucida Fax"/>
                <a:cs typeface="Lucida Fax"/>
              </a:defRPr>
            </a:lvl1pPr>
          </a:lstStyle>
          <a:p>
            <a:r>
              <a:rPr lang="en-US"/>
              <a:t>Click to edit Master title style</a:t>
            </a:r>
            <a:endParaRPr lang="en-US" dirty="0"/>
          </a:p>
        </p:txBody>
      </p:sp>
      <p:sp>
        <p:nvSpPr>
          <p:cNvPr id="12" name="Subtitle 2"/>
          <p:cNvSpPr>
            <a:spLocks noGrp="1"/>
          </p:cNvSpPr>
          <p:nvPr>
            <p:ph type="subTitle" idx="1"/>
          </p:nvPr>
        </p:nvSpPr>
        <p:spPr>
          <a:xfrm>
            <a:off x="353646" y="984738"/>
            <a:ext cx="4413739" cy="412262"/>
          </a:xfrm>
          <a:prstGeom prst="rect">
            <a:avLst/>
          </a:prstGeom>
        </p:spPr>
        <p:txBody>
          <a:bodyPr/>
          <a:lstStyle>
            <a:lvl1pPr marL="0" indent="0" algn="l">
              <a:buNone/>
              <a:defRPr sz="1800" b="0" i="0">
                <a:solidFill>
                  <a:srgbClr val="00ABA8"/>
                </a:solidFill>
                <a:latin typeface="Lucida Fax"/>
                <a:cs typeface="Lucida Fax"/>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63991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nk Divider">
    <p:spTree>
      <p:nvGrpSpPr>
        <p:cNvPr id="1" name=""/>
        <p:cNvGrpSpPr/>
        <p:nvPr/>
      </p:nvGrpSpPr>
      <p:grpSpPr>
        <a:xfrm>
          <a:off x="0" y="0"/>
          <a:ext cx="0" cy="0"/>
          <a:chOff x="0" y="0"/>
          <a:chExt cx="0" cy="0"/>
        </a:xfrm>
      </p:grpSpPr>
      <p:pic>
        <p:nvPicPr>
          <p:cNvPr id="4" name="Picture 6" descr="Divider_3-03-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353646" y="342655"/>
            <a:ext cx="4413739" cy="624499"/>
          </a:xfrm>
          <a:prstGeom prst="rect">
            <a:avLst/>
          </a:prstGeom>
        </p:spPr>
        <p:txBody>
          <a:bodyPr/>
          <a:lstStyle>
            <a:lvl1pPr algn="l">
              <a:defRPr sz="2400" b="1" i="0" spc="-150">
                <a:solidFill>
                  <a:srgbClr val="BED600"/>
                </a:solidFill>
                <a:latin typeface="Lucida Fax"/>
                <a:cs typeface="Lucida Fax"/>
              </a:defRPr>
            </a:lvl1pPr>
          </a:lstStyle>
          <a:p>
            <a:r>
              <a:rPr lang="en-US"/>
              <a:t>Click to edit Master title style</a:t>
            </a:r>
            <a:endParaRPr lang="en-US" dirty="0"/>
          </a:p>
        </p:txBody>
      </p:sp>
      <p:sp>
        <p:nvSpPr>
          <p:cNvPr id="8" name="Subtitle 2"/>
          <p:cNvSpPr>
            <a:spLocks noGrp="1"/>
          </p:cNvSpPr>
          <p:nvPr>
            <p:ph type="subTitle" idx="1"/>
          </p:nvPr>
        </p:nvSpPr>
        <p:spPr>
          <a:xfrm>
            <a:off x="353646" y="984738"/>
            <a:ext cx="4413739" cy="412262"/>
          </a:xfrm>
          <a:prstGeom prst="rect">
            <a:avLst/>
          </a:prstGeom>
        </p:spPr>
        <p:txBody>
          <a:bodyPr/>
          <a:lstStyle>
            <a:lvl1pPr marL="0" indent="0" algn="l">
              <a:buNone/>
              <a:defRPr sz="1800" b="0" i="0">
                <a:solidFill>
                  <a:srgbClr val="BED600"/>
                </a:solidFill>
                <a:latin typeface="Lucida Fax"/>
                <a:cs typeface="Lucida Fax"/>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84241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dw_150640664-01.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7352"/>
            <a:ext cx="9144000" cy="6093419"/>
          </a:xfrm>
          <a:prstGeom prst="rect">
            <a:avLst/>
          </a:prstGeom>
        </p:spPr>
      </p:pic>
      <p:pic>
        <p:nvPicPr>
          <p:cNvPr id="8" name="Picture 7" descr="RGB_ChapterPagePanel_style A-03.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2957353"/>
            <a:ext cx="9144000" cy="3918245"/>
          </a:xfrm>
          <a:prstGeom prst="rect">
            <a:avLst/>
          </a:prstGeom>
        </p:spPr>
      </p:pic>
      <p:sp>
        <p:nvSpPr>
          <p:cNvPr id="10" name="Title 1"/>
          <p:cNvSpPr>
            <a:spLocks noGrp="1"/>
          </p:cNvSpPr>
          <p:nvPr>
            <p:ph type="ctrTitle"/>
          </p:nvPr>
        </p:nvSpPr>
        <p:spPr>
          <a:xfrm>
            <a:off x="228580" y="4164463"/>
            <a:ext cx="5080399" cy="421706"/>
          </a:xfrm>
          <a:prstGeom prst="rect">
            <a:avLst/>
          </a:prstGeom>
        </p:spPr>
        <p:txBody>
          <a:bodyPr/>
          <a:lstStyle>
            <a:lvl1pPr algn="l">
              <a:defRPr sz="2200" b="1" baseline="0">
                <a:solidFill>
                  <a:schemeClr val="bg1"/>
                </a:solidFill>
                <a:latin typeface="Century Gothic" panose="020B0502020202020204" pitchFamily="34" charset="0"/>
              </a:defRPr>
            </a:lvl1pPr>
          </a:lstStyle>
          <a:p>
            <a:r>
              <a:rPr lang="en-GB" dirty="0"/>
              <a:t>Click to edit Master title style</a:t>
            </a:r>
            <a:endParaRPr lang="en-US" dirty="0"/>
          </a:p>
        </p:txBody>
      </p:sp>
      <p:sp>
        <p:nvSpPr>
          <p:cNvPr id="11" name="Subtitle 2"/>
          <p:cNvSpPr>
            <a:spLocks noGrp="1"/>
          </p:cNvSpPr>
          <p:nvPr>
            <p:ph type="subTitle" idx="1"/>
          </p:nvPr>
        </p:nvSpPr>
        <p:spPr>
          <a:xfrm>
            <a:off x="251181" y="4599817"/>
            <a:ext cx="5057798" cy="1752600"/>
          </a:xfrm>
          <a:prstGeom prst="rect">
            <a:avLst/>
          </a:prstGeom>
        </p:spPr>
        <p:txBody>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12" name="TextBox 3"/>
          <p:cNvSpPr txBox="1">
            <a:spLocks noChangeArrowheads="1"/>
          </p:cNvSpPr>
          <p:nvPr userDrawn="1"/>
        </p:nvSpPr>
        <p:spPr bwMode="auto">
          <a:xfrm rot="5400000">
            <a:off x="-1157905" y="1910734"/>
            <a:ext cx="317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base" hangingPunct="1">
              <a:spcBef>
                <a:spcPct val="0"/>
              </a:spcBef>
              <a:spcAft>
                <a:spcPct val="0"/>
              </a:spcAft>
            </a:pPr>
            <a:r>
              <a:rPr lang="en-US" sz="2000" dirty="0">
                <a:solidFill>
                  <a:srgbClr val="95C11F"/>
                </a:solidFill>
                <a:latin typeface="Century Gothic" charset="0"/>
                <a:cs typeface="Century Gothic" charset="0"/>
              </a:rPr>
              <a:t>the</a:t>
            </a:r>
            <a:r>
              <a:rPr lang="en-US" sz="2000" b="1" dirty="0">
                <a:solidFill>
                  <a:srgbClr val="95C11F"/>
                </a:solidFill>
                <a:latin typeface="Century Gothic" charset="0"/>
                <a:cs typeface="Century Gothic" charset="0"/>
              </a:rPr>
              <a:t> business</a:t>
            </a:r>
            <a:r>
              <a:rPr lang="en-US" sz="2000" dirty="0">
                <a:solidFill>
                  <a:srgbClr val="95C11F"/>
                </a:solidFill>
                <a:latin typeface="Century Gothic" charset="0"/>
                <a:cs typeface="Century Gothic" charset="0"/>
              </a:rPr>
              <a:t> of </a:t>
            </a:r>
            <a:r>
              <a:rPr lang="en-US" sz="2000" b="1" dirty="0">
                <a:solidFill>
                  <a:srgbClr val="95C11F"/>
                </a:solidFill>
                <a:latin typeface="Century Gothic" charset="0"/>
                <a:cs typeface="Century Gothic" charset="0"/>
              </a:rPr>
              <a:t>life</a:t>
            </a:r>
            <a:endParaRPr lang="en-US" sz="2000" dirty="0">
              <a:solidFill>
                <a:srgbClr val="95C11F"/>
              </a:solidFill>
              <a:latin typeface="Century Gothic" charset="0"/>
              <a:cs typeface="Century Gothic" charset="0"/>
            </a:endParaRPr>
          </a:p>
        </p:txBody>
      </p:sp>
      <p:pic>
        <p:nvPicPr>
          <p:cNvPr id="14" name="Picture 3" descr="C:\Users\ashleigh.baldwin_y-e\AppData\Local\Microsoft\Windows\Temporary Internet Files\Content.IE5\CNOYINSY\MC900432529[1].png">
            <a:hlinkClick r:id="rId4" action="ppaction://hlinksldjump"/>
          </p:cNvPr>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515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Rectangle 8"/>
          <p:cNvSpPr/>
          <p:nvPr userDrawn="1"/>
        </p:nvSpPr>
        <p:spPr>
          <a:xfrm>
            <a:off x="0" y="0"/>
            <a:ext cx="9144000" cy="6887028"/>
          </a:xfrm>
          <a:prstGeom prst="rect">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a:solidFill>
                <a:prstClr val="white"/>
              </a:solidFill>
            </a:endParaRPr>
          </a:p>
        </p:txBody>
      </p:sp>
      <p:pic>
        <p:nvPicPr>
          <p:cNvPr id="7" name="Picture 2" descr="M:\Events &amp; Marketing\Marketing\Brand\YE Brand Pack\Logos\Logos for docs, ppt, excel etc &amp; digital\Small Text\YE_Logo_SmallText_whiteoutRGB.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895774" y="5718630"/>
            <a:ext cx="960716" cy="8708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
          <p:cNvSpPr>
            <a:spLocks noGrp="1"/>
          </p:cNvSpPr>
          <p:nvPr>
            <p:ph idx="10"/>
          </p:nvPr>
        </p:nvSpPr>
        <p:spPr>
          <a:xfrm>
            <a:off x="457200" y="1600200"/>
            <a:ext cx="8229600" cy="4525963"/>
          </a:xfrm>
          <a:prstGeom prst="rect">
            <a:avLst/>
          </a:prstGeom>
        </p:spPr>
        <p:txBody>
          <a:bodyPr vert="horz" lIns="91440" tIns="45720" rIns="91440" bIns="45720"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itle 1"/>
          <p:cNvSpPr>
            <a:spLocks noGrp="1"/>
          </p:cNvSpPr>
          <p:nvPr>
            <p:ph type="title"/>
          </p:nvPr>
        </p:nvSpPr>
        <p:spPr>
          <a:xfrm>
            <a:off x="457200" y="274638"/>
            <a:ext cx="8229600" cy="1143000"/>
          </a:xfrm>
          <a:prstGeom prst="rect">
            <a:avLst/>
          </a:prstGeom>
        </p:spPr>
        <p:txBody>
          <a:bodyPr/>
          <a:lstStyle>
            <a:lvl1pPr algn="l">
              <a:defRPr sz="2800" b="1" baseline="0">
                <a:solidFill>
                  <a:schemeClr val="accent3">
                    <a:lumMod val="50000"/>
                  </a:schemeClr>
                </a:solidFill>
                <a:latin typeface="Century Gothic" panose="020B0502020202020204" pitchFamily="34" charset="0"/>
              </a:defRPr>
            </a:lvl1pPr>
          </a:lstStyle>
          <a:p>
            <a:r>
              <a:rPr lang="en-GB" dirty="0"/>
              <a:t>Click to edit Master title style</a:t>
            </a:r>
            <a:endParaRPr lang="en-US" dirty="0"/>
          </a:p>
        </p:txBody>
      </p:sp>
      <p:pic>
        <p:nvPicPr>
          <p:cNvPr id="10" name="Picture 3" descr="C:\Users\ashleigh.baldwin_y-e\AppData\Local\Microsoft\Windows\Temporary Internet Files\Content.IE5\CNOYINSY\MC900432529[1].png">
            <a:hlinkClick r:id="rId3" action="ppaction://hlinksldjump"/>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748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RGB_FooterPagePanel-03.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5650979"/>
            <a:ext cx="9144000" cy="1208911"/>
          </a:xfrm>
          <a:prstGeom prst="rect">
            <a:avLst/>
          </a:prstGeom>
        </p:spPr>
      </p:pic>
      <p:sp>
        <p:nvSpPr>
          <p:cNvPr id="9" name="Title 1"/>
          <p:cNvSpPr>
            <a:spLocks noGrp="1"/>
          </p:cNvSpPr>
          <p:nvPr>
            <p:ph type="title"/>
          </p:nvPr>
        </p:nvSpPr>
        <p:spPr>
          <a:xfrm>
            <a:off x="457200" y="274638"/>
            <a:ext cx="8229600" cy="1143000"/>
          </a:xfrm>
          <a:prstGeom prst="rect">
            <a:avLst/>
          </a:prstGeom>
        </p:spPr>
        <p:txBody>
          <a:bodyPr/>
          <a:lstStyle>
            <a:lvl1pPr algn="l">
              <a:defRPr sz="2800" b="1" baseline="0">
                <a:solidFill>
                  <a:srgbClr val="95C11F"/>
                </a:solidFill>
                <a:latin typeface="Century Gothic" panose="020B0502020202020204" pitchFamily="34" charset="0"/>
              </a:defRPr>
            </a:lvl1pPr>
          </a:lstStyle>
          <a:p>
            <a:r>
              <a:rPr lang="en-GB" dirty="0"/>
              <a:t>Click to edit Master title style</a:t>
            </a:r>
            <a:endParaRPr lang="en-US" dirty="0"/>
          </a:p>
        </p:txBody>
      </p:sp>
      <p:sp>
        <p:nvSpPr>
          <p:cNvPr id="10"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ashleigh.baldwin_y-e\AppData\Local\Microsoft\Windows\Temporary Internet Files\Content.IE5\CNOYINSY\MC900432529[1].png">
            <a:hlinkClick r:id="rId3" action="ppaction://hlinksldjump"/>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362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1D4005-A508-49DB-9CA9-18238C023A04}" type="datetimeFigureOut">
              <a:rPr lang="en-GB" smtClean="0"/>
              <a:t>21/05/2021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73A4BD-4EBA-404C-B058-50F96FE6A752}" type="slidenum">
              <a:rPr lang="en-GB" smtClean="0"/>
              <a:t>‹#›</a:t>
            </a:fld>
            <a:endParaRPr lang="en-GB"/>
          </a:p>
        </p:txBody>
      </p:sp>
    </p:spTree>
    <p:extLst>
      <p:ext uri="{BB962C8B-B14F-4D97-AF65-F5344CB8AC3E}">
        <p14:creationId xmlns:p14="http://schemas.microsoft.com/office/powerpoint/2010/main" val="1417086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Box 21"/>
          <p:cNvSpPr txBox="1">
            <a:spLocks noChangeArrowheads="1"/>
          </p:cNvSpPr>
          <p:nvPr userDrawn="1"/>
        </p:nvSpPr>
        <p:spPr bwMode="auto">
          <a:xfrm>
            <a:off x="210253" y="477560"/>
            <a:ext cx="4644042"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base" hangingPunct="1">
              <a:lnSpc>
                <a:spcPct val="90000"/>
              </a:lnSpc>
              <a:spcBef>
                <a:spcPct val="0"/>
              </a:spcBef>
              <a:spcAft>
                <a:spcPct val="0"/>
              </a:spcAft>
              <a:defRPr/>
            </a:pPr>
            <a:r>
              <a:rPr lang="en-US" sz="2800" b="1" spc="-150" dirty="0">
                <a:solidFill>
                  <a:srgbClr val="95C11F"/>
                </a:solidFill>
                <a:latin typeface="Century Gothic" charset="0"/>
                <a:cs typeface="Century Gothic" charset="0"/>
              </a:rPr>
              <a:t>More Information</a:t>
            </a:r>
            <a:br>
              <a:rPr lang="en-US" sz="2000" b="1" spc="-150" dirty="0">
                <a:solidFill>
                  <a:srgbClr val="95C11F"/>
                </a:solidFill>
                <a:latin typeface="Century Gothic" charset="0"/>
                <a:cs typeface="Century Gothic" charset="0"/>
              </a:rPr>
            </a:br>
            <a:endParaRPr lang="en-US" sz="2000" b="1" spc="-150" dirty="0">
              <a:solidFill>
                <a:srgbClr val="95C11F"/>
              </a:solidFill>
              <a:latin typeface="Century Gothic" charset="0"/>
              <a:cs typeface="Century Gothic" charset="0"/>
            </a:endParaRPr>
          </a:p>
          <a:p>
            <a:pPr defTabSz="457200" eaLnBrk="1" fontAlgn="base" hangingPunct="1">
              <a:lnSpc>
                <a:spcPct val="90000"/>
              </a:lnSpc>
              <a:spcBef>
                <a:spcPct val="0"/>
              </a:spcBef>
              <a:spcAft>
                <a:spcPct val="0"/>
              </a:spcAft>
              <a:defRPr/>
            </a:pPr>
            <a:endParaRPr lang="en-US" sz="2000" spc="-150" dirty="0">
              <a:solidFill>
                <a:prstClr val="black">
                  <a:lumMod val="65000"/>
                  <a:lumOff val="35000"/>
                </a:prstClr>
              </a:solidFill>
              <a:latin typeface="Century Gothic" charset="0"/>
              <a:cs typeface="Century Gothic" charset="0"/>
            </a:endParaRPr>
          </a:p>
        </p:txBody>
      </p:sp>
      <p:sp>
        <p:nvSpPr>
          <p:cNvPr id="8" name="Rectangle 7"/>
          <p:cNvSpPr/>
          <p:nvPr userDrawn="1"/>
        </p:nvSpPr>
        <p:spPr>
          <a:xfrm>
            <a:off x="4978596" y="2026201"/>
            <a:ext cx="3409696" cy="424732"/>
          </a:xfrm>
          <a:prstGeom prst="rect">
            <a:avLst/>
          </a:prstGeom>
        </p:spPr>
        <p:txBody>
          <a:bodyPr wrap="square">
            <a:spAutoFit/>
          </a:bodyPr>
          <a:lstStyle/>
          <a:p>
            <a:pPr algn="ctr" defTabSz="457200" fontAlgn="base">
              <a:lnSpc>
                <a:spcPct val="120000"/>
              </a:lnSpc>
              <a:spcBef>
                <a:spcPct val="0"/>
              </a:spcBef>
              <a:spcAft>
                <a:spcPct val="0"/>
              </a:spcAft>
            </a:pPr>
            <a:r>
              <a:rPr lang="en-GB" altLang="en-US" dirty="0">
                <a:solidFill>
                  <a:prstClr val="black"/>
                </a:solidFill>
                <a:latin typeface="Century Gothic" panose="020B0502020202020204" pitchFamily="34" charset="0"/>
                <a:ea typeface="ＭＳ Ｐゴシック" charset="0"/>
                <a:hlinkClick r:id="rId2"/>
              </a:rPr>
              <a:t>twitter.com/youngenterprise</a:t>
            </a:r>
            <a:endParaRPr lang="en-GB" altLang="en-US" dirty="0">
              <a:solidFill>
                <a:prstClr val="black"/>
              </a:solidFill>
              <a:latin typeface="Century Gothic" panose="020B0502020202020204" pitchFamily="34" charset="0"/>
              <a:ea typeface="ＭＳ Ｐゴシック" charset="0"/>
            </a:endParaRPr>
          </a:p>
        </p:txBody>
      </p:sp>
      <p:pic>
        <p:nvPicPr>
          <p:cNvPr id="9" name="Picture 3"/>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l="13690" t="6956" r="14050" b="3629"/>
          <a:stretch/>
        </p:blipFill>
        <p:spPr bwMode="auto">
          <a:xfrm>
            <a:off x="893552" y="3950118"/>
            <a:ext cx="2165155" cy="188763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10" name="Picture 4" descr="http://bestcamera.biz/wp-content/uploads/2014/08/facebook-logo-icon.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4197365" y="3758763"/>
            <a:ext cx="781229" cy="7812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4197367" y="1806384"/>
            <a:ext cx="781229" cy="781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descr="http://img3.wikia.nocookie.net/__cb20120205042450/glee/images/b/b6/Youtube-logo.png"/>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4112728" y="4617354"/>
            <a:ext cx="950501" cy="950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http://www.accesslockservice.com.au/images/pinterest.png"/>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4133646" y="2747702"/>
            <a:ext cx="908669" cy="9086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210253" y="1139423"/>
            <a:ext cx="3586348" cy="2529923"/>
          </a:xfrm>
          <a:prstGeom prst="rect">
            <a:avLst/>
          </a:prstGeom>
          <a:noFill/>
        </p:spPr>
        <p:txBody>
          <a:bodyPr wrap="square" rtlCol="0">
            <a:spAutoFit/>
          </a:bodyPr>
          <a:lstStyle/>
          <a:p>
            <a:pPr defTabSz="457200" fontAlgn="base">
              <a:lnSpc>
                <a:spcPct val="120000"/>
              </a:lnSpc>
              <a:spcBef>
                <a:spcPct val="0"/>
              </a:spcBef>
              <a:spcAft>
                <a:spcPct val="0"/>
              </a:spcAft>
            </a:pPr>
            <a:r>
              <a:rPr lang="en-GB" altLang="en-US" sz="2400" dirty="0">
                <a:solidFill>
                  <a:prstClr val="black"/>
                </a:solidFill>
                <a:latin typeface="Century Gothic" panose="020B0502020202020204" pitchFamily="34" charset="0"/>
                <a:ea typeface="ＭＳ Ｐゴシック" charset="0"/>
              </a:rPr>
              <a:t>Contact your local YE representative:</a:t>
            </a:r>
          </a:p>
          <a:p>
            <a:pPr defTabSz="457200" fontAlgn="base">
              <a:lnSpc>
                <a:spcPct val="120000"/>
              </a:lnSpc>
              <a:spcBef>
                <a:spcPct val="0"/>
              </a:spcBef>
              <a:spcAft>
                <a:spcPct val="0"/>
              </a:spcAft>
            </a:pPr>
            <a:endParaRPr lang="en-GB" altLang="en-US" sz="1100" dirty="0">
              <a:solidFill>
                <a:prstClr val="black"/>
              </a:solidFill>
              <a:latin typeface="Century Gothic" panose="020B0502020202020204" pitchFamily="34" charset="0"/>
              <a:ea typeface="ＭＳ Ｐゴシック" charset="0"/>
            </a:endParaRPr>
          </a:p>
          <a:p>
            <a:pPr defTabSz="457200" fontAlgn="base">
              <a:lnSpc>
                <a:spcPct val="120000"/>
              </a:lnSpc>
              <a:spcBef>
                <a:spcPct val="0"/>
              </a:spcBef>
              <a:spcAft>
                <a:spcPct val="0"/>
              </a:spcAft>
            </a:pPr>
            <a:r>
              <a:rPr lang="en-GB" altLang="en-US" sz="2400" dirty="0">
                <a:solidFill>
                  <a:prstClr val="black"/>
                </a:solidFill>
                <a:latin typeface="Century Gothic" panose="020B0502020202020204" pitchFamily="34" charset="0"/>
                <a:ea typeface="ＭＳ Ｐゴシック" charset="0"/>
              </a:rPr>
              <a:t>Visit </a:t>
            </a:r>
            <a:r>
              <a:rPr lang="en-GB" altLang="en-US" sz="2400" dirty="0">
                <a:solidFill>
                  <a:prstClr val="black"/>
                </a:solidFill>
                <a:latin typeface="Century Gothic" panose="020B0502020202020204" pitchFamily="34" charset="0"/>
                <a:ea typeface="ＭＳ Ｐゴシック" charset="0"/>
                <a:hlinkClick r:id="rId8"/>
              </a:rPr>
              <a:t>www.y-e.org.uk</a:t>
            </a:r>
            <a:endParaRPr lang="en-GB" altLang="en-US" sz="2400" dirty="0">
              <a:solidFill>
                <a:prstClr val="black"/>
              </a:solidFill>
              <a:latin typeface="Century Gothic" panose="020B0502020202020204" pitchFamily="34" charset="0"/>
              <a:ea typeface="ＭＳ Ｐゴシック" charset="0"/>
            </a:endParaRPr>
          </a:p>
          <a:p>
            <a:pPr defTabSz="457200" fontAlgn="base">
              <a:lnSpc>
                <a:spcPct val="120000"/>
              </a:lnSpc>
              <a:spcBef>
                <a:spcPct val="0"/>
              </a:spcBef>
              <a:spcAft>
                <a:spcPct val="0"/>
              </a:spcAft>
            </a:pPr>
            <a:r>
              <a:rPr lang="en-GB" altLang="en-US" sz="2400" dirty="0">
                <a:solidFill>
                  <a:prstClr val="black"/>
                </a:solidFill>
                <a:latin typeface="Century Gothic" panose="020B0502020202020204" pitchFamily="34" charset="0"/>
                <a:ea typeface="ＭＳ Ｐゴシック" charset="0"/>
              </a:rPr>
              <a:t>Phone 01865 776 845</a:t>
            </a:r>
          </a:p>
          <a:p>
            <a:pPr defTabSz="457200" fontAlgn="base">
              <a:lnSpc>
                <a:spcPct val="120000"/>
              </a:lnSpc>
              <a:spcBef>
                <a:spcPct val="0"/>
              </a:spcBef>
              <a:spcAft>
                <a:spcPct val="0"/>
              </a:spcAft>
            </a:pPr>
            <a:r>
              <a:rPr lang="en-GB" altLang="en-US" sz="2400" dirty="0">
                <a:solidFill>
                  <a:prstClr val="black"/>
                </a:solidFill>
                <a:latin typeface="Century Gothic" panose="020B0502020202020204" pitchFamily="34" charset="0"/>
                <a:ea typeface="ＭＳ Ｐゴシック" charset="0"/>
              </a:rPr>
              <a:t>Email </a:t>
            </a:r>
            <a:r>
              <a:rPr lang="en-GB" altLang="en-US" sz="2400" dirty="0">
                <a:solidFill>
                  <a:prstClr val="black"/>
                </a:solidFill>
                <a:latin typeface="Century Gothic" panose="020B0502020202020204" pitchFamily="34" charset="0"/>
                <a:ea typeface="ＭＳ Ｐゴシック" charset="0"/>
                <a:hlinkClick r:id="rId9"/>
              </a:rPr>
              <a:t>info@y-e.org.uk</a:t>
            </a:r>
            <a:endParaRPr lang="en-GB" altLang="en-US" sz="2400" dirty="0">
              <a:solidFill>
                <a:prstClr val="black"/>
              </a:solidFill>
              <a:latin typeface="Century Gothic" panose="020B0502020202020204" pitchFamily="34" charset="0"/>
              <a:ea typeface="ＭＳ Ｐゴシック" charset="0"/>
            </a:endParaRPr>
          </a:p>
        </p:txBody>
      </p:sp>
      <p:sp>
        <p:nvSpPr>
          <p:cNvPr id="15" name="TextBox 14"/>
          <p:cNvSpPr txBox="1"/>
          <p:nvPr userDrawn="1"/>
        </p:nvSpPr>
        <p:spPr>
          <a:xfrm>
            <a:off x="4949300" y="3981058"/>
            <a:ext cx="4160160" cy="424732"/>
          </a:xfrm>
          <a:prstGeom prst="rect">
            <a:avLst/>
          </a:prstGeom>
          <a:noFill/>
        </p:spPr>
        <p:txBody>
          <a:bodyPr wrap="square" rtlCol="0">
            <a:spAutoFit/>
          </a:bodyPr>
          <a:lstStyle/>
          <a:p>
            <a:pPr algn="ctr" defTabSz="457200" fontAlgn="base">
              <a:lnSpc>
                <a:spcPct val="120000"/>
              </a:lnSpc>
              <a:spcBef>
                <a:spcPct val="0"/>
              </a:spcBef>
              <a:spcAft>
                <a:spcPct val="0"/>
              </a:spcAft>
            </a:pPr>
            <a:r>
              <a:rPr lang="en-GB" altLang="en-US" dirty="0">
                <a:solidFill>
                  <a:prstClr val="black"/>
                </a:solidFill>
                <a:latin typeface="Century Gothic" panose="020B0502020202020204" pitchFamily="34" charset="0"/>
                <a:ea typeface="ＭＳ Ｐゴシック" charset="0"/>
                <a:hlinkClick r:id="rId10"/>
              </a:rPr>
              <a:t>facebook.com/youngenterpriseuk</a:t>
            </a:r>
            <a:endParaRPr lang="en-GB" altLang="en-US" dirty="0">
              <a:solidFill>
                <a:prstClr val="black"/>
              </a:solidFill>
              <a:latin typeface="Century Gothic" panose="020B0502020202020204" pitchFamily="34" charset="0"/>
              <a:ea typeface="ＭＳ Ｐゴシック" charset="0"/>
            </a:endParaRPr>
          </a:p>
        </p:txBody>
      </p:sp>
      <p:sp>
        <p:nvSpPr>
          <p:cNvPr id="16" name="TextBox 15"/>
          <p:cNvSpPr txBox="1"/>
          <p:nvPr userDrawn="1"/>
        </p:nvSpPr>
        <p:spPr>
          <a:xfrm>
            <a:off x="5042315" y="3003722"/>
            <a:ext cx="4117010" cy="369332"/>
          </a:xfrm>
          <a:prstGeom prst="rect">
            <a:avLst/>
          </a:prstGeom>
          <a:noFill/>
        </p:spPr>
        <p:txBody>
          <a:bodyPr wrap="square" rtlCol="0">
            <a:spAutoFit/>
          </a:bodyPr>
          <a:lstStyle/>
          <a:p>
            <a:pPr defTabSz="457200" fontAlgn="base">
              <a:spcBef>
                <a:spcPct val="0"/>
              </a:spcBef>
              <a:spcAft>
                <a:spcPct val="0"/>
              </a:spcAft>
            </a:pPr>
            <a:r>
              <a:rPr lang="en-GB" u="sng" dirty="0">
                <a:solidFill>
                  <a:srgbClr val="00B0F0"/>
                </a:solidFill>
                <a:latin typeface="Century Gothic" panose="020B0502020202020204" pitchFamily="34" charset="0"/>
                <a:ea typeface="ＭＳ Ｐゴシック" charset="0"/>
              </a:rPr>
              <a:t>pinterest.com/youngenterprise</a:t>
            </a:r>
          </a:p>
        </p:txBody>
      </p:sp>
      <p:sp>
        <p:nvSpPr>
          <p:cNvPr id="17" name="TextBox 16"/>
          <p:cNvSpPr txBox="1"/>
          <p:nvPr userDrawn="1"/>
        </p:nvSpPr>
        <p:spPr>
          <a:xfrm>
            <a:off x="5063229" y="4996506"/>
            <a:ext cx="4492598" cy="424732"/>
          </a:xfrm>
          <a:prstGeom prst="rect">
            <a:avLst/>
          </a:prstGeom>
          <a:noFill/>
        </p:spPr>
        <p:txBody>
          <a:bodyPr wrap="square" rtlCol="0">
            <a:spAutoFit/>
          </a:bodyPr>
          <a:lstStyle/>
          <a:p>
            <a:pPr algn="thaiDist" defTabSz="457200" fontAlgn="base">
              <a:lnSpc>
                <a:spcPct val="120000"/>
              </a:lnSpc>
              <a:spcBef>
                <a:spcPct val="0"/>
              </a:spcBef>
              <a:spcAft>
                <a:spcPct val="0"/>
              </a:spcAft>
            </a:pPr>
            <a:r>
              <a:rPr lang="en-GB" altLang="en-US" u="sng" dirty="0">
                <a:solidFill>
                  <a:srgbClr val="00B0F0"/>
                </a:solidFill>
                <a:latin typeface="Century Gothic" panose="020B0502020202020204" pitchFamily="34" charset="0"/>
                <a:ea typeface="ＭＳ Ｐゴシック" charset="0"/>
              </a:rPr>
              <a:t>youtube.com/youngenterpriseuk</a:t>
            </a:r>
          </a:p>
        </p:txBody>
      </p:sp>
      <p:sp>
        <p:nvSpPr>
          <p:cNvPr id="18" name="TextBox 17"/>
          <p:cNvSpPr txBox="1"/>
          <p:nvPr userDrawn="1"/>
        </p:nvSpPr>
        <p:spPr>
          <a:xfrm>
            <a:off x="6163436" y="4525095"/>
            <a:ext cx="3464674" cy="461665"/>
          </a:xfrm>
          <a:prstGeom prst="rect">
            <a:avLst/>
          </a:prstGeom>
          <a:noFill/>
        </p:spPr>
        <p:txBody>
          <a:bodyPr wrap="square" rtlCol="0">
            <a:spAutoFit/>
          </a:bodyPr>
          <a:lstStyle/>
          <a:p>
            <a:pPr defTabSz="457200" fontAlgn="base">
              <a:spcBef>
                <a:spcPct val="0"/>
              </a:spcBef>
              <a:spcAft>
                <a:spcPct val="0"/>
              </a:spcAft>
            </a:pPr>
            <a:r>
              <a:rPr lang="en-GB" sz="2400" b="1" dirty="0">
                <a:solidFill>
                  <a:srgbClr val="95C11F"/>
                </a:solidFill>
                <a:latin typeface="Century Gothic" panose="020B0502020202020204" pitchFamily="34" charset="0"/>
                <a:ea typeface="ＭＳ Ｐゴシック" charset="0"/>
              </a:rPr>
              <a:t>See us</a:t>
            </a:r>
          </a:p>
        </p:txBody>
      </p:sp>
      <p:sp>
        <p:nvSpPr>
          <p:cNvPr id="19" name="TextBox 18"/>
          <p:cNvSpPr txBox="1"/>
          <p:nvPr userDrawn="1"/>
        </p:nvSpPr>
        <p:spPr>
          <a:xfrm>
            <a:off x="6163436" y="3519393"/>
            <a:ext cx="3464674" cy="461665"/>
          </a:xfrm>
          <a:prstGeom prst="rect">
            <a:avLst/>
          </a:prstGeom>
          <a:noFill/>
        </p:spPr>
        <p:txBody>
          <a:bodyPr wrap="square" rtlCol="0">
            <a:spAutoFit/>
          </a:bodyPr>
          <a:lstStyle/>
          <a:p>
            <a:pPr defTabSz="457200" fontAlgn="base">
              <a:spcBef>
                <a:spcPct val="0"/>
              </a:spcBef>
              <a:spcAft>
                <a:spcPct val="0"/>
              </a:spcAft>
            </a:pPr>
            <a:r>
              <a:rPr lang="en-GB" sz="2400" b="1" dirty="0">
                <a:solidFill>
                  <a:srgbClr val="95C11F"/>
                </a:solidFill>
                <a:latin typeface="Century Gothic" panose="020B0502020202020204" pitchFamily="34" charset="0"/>
                <a:ea typeface="ＭＳ Ｐゴシック" charset="0"/>
              </a:rPr>
              <a:t>Like us</a:t>
            </a:r>
          </a:p>
        </p:txBody>
      </p:sp>
      <p:sp>
        <p:nvSpPr>
          <p:cNvPr id="20" name="TextBox 19"/>
          <p:cNvSpPr txBox="1"/>
          <p:nvPr userDrawn="1"/>
        </p:nvSpPr>
        <p:spPr>
          <a:xfrm>
            <a:off x="6006520" y="1540664"/>
            <a:ext cx="3464674" cy="461665"/>
          </a:xfrm>
          <a:prstGeom prst="rect">
            <a:avLst/>
          </a:prstGeom>
          <a:noFill/>
        </p:spPr>
        <p:txBody>
          <a:bodyPr wrap="square" rtlCol="0">
            <a:spAutoFit/>
          </a:bodyPr>
          <a:lstStyle/>
          <a:p>
            <a:pPr defTabSz="457200" fontAlgn="base">
              <a:spcBef>
                <a:spcPct val="0"/>
              </a:spcBef>
              <a:spcAft>
                <a:spcPct val="0"/>
              </a:spcAft>
            </a:pPr>
            <a:r>
              <a:rPr lang="en-GB" sz="2400" b="1" dirty="0">
                <a:solidFill>
                  <a:srgbClr val="95C11F"/>
                </a:solidFill>
                <a:latin typeface="Century Gothic" panose="020B0502020202020204" pitchFamily="34" charset="0"/>
                <a:ea typeface="ＭＳ Ｐゴシック" charset="0"/>
              </a:rPr>
              <a:t>Follow us</a:t>
            </a:r>
          </a:p>
        </p:txBody>
      </p:sp>
      <p:pic>
        <p:nvPicPr>
          <p:cNvPr id="21" name="Picture 20" descr="RGB_FooterPagePanel-03.png"/>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0" y="5650979"/>
            <a:ext cx="9144000" cy="1208911"/>
          </a:xfrm>
          <a:prstGeom prst="rect">
            <a:avLst/>
          </a:prstGeom>
        </p:spPr>
      </p:pic>
      <p:pic>
        <p:nvPicPr>
          <p:cNvPr id="24" name="Picture 3" descr="C:\Users\ashleigh.baldwin_y-e\AppData\Local\Microsoft\Windows\Temporary Internet Files\Content.IE5\CNOYINSY\MC900432529[1].png">
            <a:hlinkClick r:id="rId12" action="ppaction://hlinksldjump"/>
          </p:cNvPr>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201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CB944E0-9EEF-4D5E-B83F-BFA72836ABC7}" type="datetimeFigureOut">
              <a:rPr lang="en-GB" smtClean="0">
                <a:solidFill>
                  <a:prstClr val="black">
                    <a:tint val="75000"/>
                  </a:prstClr>
                </a:solidFill>
              </a:rPr>
              <a:pPr/>
              <a:t>21/05/2021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C700366-730A-4B1C-9A7E-FEC86A4CFC1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9546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dw_150640664-01.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7352"/>
            <a:ext cx="9144000" cy="6093419"/>
          </a:xfrm>
          <a:prstGeom prst="rect">
            <a:avLst/>
          </a:prstGeom>
        </p:spPr>
      </p:pic>
      <p:pic>
        <p:nvPicPr>
          <p:cNvPr id="8" name="Picture 7" descr="RGB_ChapterPagePanel_style A-03.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2957353"/>
            <a:ext cx="9144000" cy="3918245"/>
          </a:xfrm>
          <a:prstGeom prst="rect">
            <a:avLst/>
          </a:prstGeom>
        </p:spPr>
      </p:pic>
      <p:sp>
        <p:nvSpPr>
          <p:cNvPr id="10" name="Title 1"/>
          <p:cNvSpPr>
            <a:spLocks noGrp="1"/>
          </p:cNvSpPr>
          <p:nvPr>
            <p:ph type="ctrTitle"/>
          </p:nvPr>
        </p:nvSpPr>
        <p:spPr>
          <a:xfrm>
            <a:off x="228580" y="4164463"/>
            <a:ext cx="5080399" cy="421706"/>
          </a:xfrm>
          <a:prstGeom prst="rect">
            <a:avLst/>
          </a:prstGeom>
        </p:spPr>
        <p:txBody>
          <a:bodyPr/>
          <a:lstStyle>
            <a:lvl1pPr algn="l">
              <a:defRPr sz="2200" b="1" baseline="0">
                <a:solidFill>
                  <a:schemeClr val="bg1"/>
                </a:solidFill>
                <a:latin typeface="Century Gothic" panose="020B0502020202020204" pitchFamily="34" charset="0"/>
              </a:defRPr>
            </a:lvl1pPr>
          </a:lstStyle>
          <a:p>
            <a:r>
              <a:rPr lang="en-GB" dirty="0"/>
              <a:t>Click to edit Master title style</a:t>
            </a:r>
            <a:endParaRPr lang="en-US" dirty="0"/>
          </a:p>
        </p:txBody>
      </p:sp>
      <p:sp>
        <p:nvSpPr>
          <p:cNvPr id="11" name="Subtitle 2"/>
          <p:cNvSpPr>
            <a:spLocks noGrp="1"/>
          </p:cNvSpPr>
          <p:nvPr>
            <p:ph type="subTitle" idx="1"/>
          </p:nvPr>
        </p:nvSpPr>
        <p:spPr>
          <a:xfrm>
            <a:off x="251181" y="4599817"/>
            <a:ext cx="5057798" cy="1752600"/>
          </a:xfrm>
          <a:prstGeom prst="rect">
            <a:avLst/>
          </a:prstGeom>
        </p:spPr>
        <p:txBody>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12" name="TextBox 3"/>
          <p:cNvSpPr txBox="1">
            <a:spLocks noChangeArrowheads="1"/>
          </p:cNvSpPr>
          <p:nvPr userDrawn="1"/>
        </p:nvSpPr>
        <p:spPr bwMode="auto">
          <a:xfrm rot="5400000">
            <a:off x="-1157905" y="1910734"/>
            <a:ext cx="317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base" hangingPunct="1">
              <a:spcBef>
                <a:spcPct val="0"/>
              </a:spcBef>
              <a:spcAft>
                <a:spcPct val="0"/>
              </a:spcAft>
            </a:pPr>
            <a:r>
              <a:rPr lang="en-US" sz="2000" dirty="0">
                <a:solidFill>
                  <a:srgbClr val="95C11F"/>
                </a:solidFill>
                <a:latin typeface="Century Gothic" charset="0"/>
                <a:cs typeface="Century Gothic" charset="0"/>
              </a:rPr>
              <a:t>the</a:t>
            </a:r>
            <a:r>
              <a:rPr lang="en-US" sz="2000" b="1" dirty="0">
                <a:solidFill>
                  <a:srgbClr val="95C11F"/>
                </a:solidFill>
                <a:latin typeface="Century Gothic" charset="0"/>
                <a:cs typeface="Century Gothic" charset="0"/>
              </a:rPr>
              <a:t> business</a:t>
            </a:r>
            <a:r>
              <a:rPr lang="en-US" sz="2000" dirty="0">
                <a:solidFill>
                  <a:srgbClr val="95C11F"/>
                </a:solidFill>
                <a:latin typeface="Century Gothic" charset="0"/>
                <a:cs typeface="Century Gothic" charset="0"/>
              </a:rPr>
              <a:t> of </a:t>
            </a:r>
            <a:r>
              <a:rPr lang="en-US" sz="2000" b="1" dirty="0">
                <a:solidFill>
                  <a:srgbClr val="95C11F"/>
                </a:solidFill>
                <a:latin typeface="Century Gothic" charset="0"/>
                <a:cs typeface="Century Gothic" charset="0"/>
              </a:rPr>
              <a:t>life</a:t>
            </a:r>
            <a:endParaRPr lang="en-US" sz="2000" dirty="0">
              <a:solidFill>
                <a:srgbClr val="95C11F"/>
              </a:solidFill>
              <a:latin typeface="Century Gothic" charset="0"/>
              <a:cs typeface="Century Gothic" charset="0"/>
            </a:endParaRPr>
          </a:p>
        </p:txBody>
      </p:sp>
      <p:pic>
        <p:nvPicPr>
          <p:cNvPr id="14" name="Picture 3" descr="C:\Users\ashleigh.baldwin_y-e\AppData\Local\Microsoft\Windows\Temporary Internet Files\Content.IE5\CNOYINSY\MC900432529[1].png">
            <a:hlinkClick r:id="" action="ppaction://noaction"/>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038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Rectangle 8"/>
          <p:cNvSpPr/>
          <p:nvPr userDrawn="1"/>
        </p:nvSpPr>
        <p:spPr>
          <a:xfrm>
            <a:off x="0" y="0"/>
            <a:ext cx="9144000" cy="6887028"/>
          </a:xfrm>
          <a:prstGeom prst="rect">
            <a:avLst/>
          </a:prstGeom>
          <a:solidFill>
            <a:srgbClr val="95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a:solidFill>
                <a:prstClr val="white"/>
              </a:solidFill>
            </a:endParaRPr>
          </a:p>
        </p:txBody>
      </p:sp>
      <p:pic>
        <p:nvPicPr>
          <p:cNvPr id="7" name="Picture 2" descr="M:\Events &amp; Marketing\Marketing\Brand\YE Brand Pack\Logos\Logos for docs, ppt, excel etc &amp; digital\Small Text\YE_Logo_SmallText_whiteoutRGB.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895774" y="5718630"/>
            <a:ext cx="960716" cy="8708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
          <p:cNvSpPr>
            <a:spLocks noGrp="1"/>
          </p:cNvSpPr>
          <p:nvPr>
            <p:ph idx="10"/>
          </p:nvPr>
        </p:nvSpPr>
        <p:spPr>
          <a:xfrm>
            <a:off x="457200" y="1600200"/>
            <a:ext cx="8229600" cy="4525963"/>
          </a:xfrm>
          <a:prstGeom prst="rect">
            <a:avLst/>
          </a:prstGeom>
        </p:spPr>
        <p:txBody>
          <a:bodyPr vert="horz" lIns="91440" tIns="45720" rIns="91440" bIns="45720"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itle 1"/>
          <p:cNvSpPr>
            <a:spLocks noGrp="1"/>
          </p:cNvSpPr>
          <p:nvPr>
            <p:ph type="title"/>
          </p:nvPr>
        </p:nvSpPr>
        <p:spPr>
          <a:xfrm>
            <a:off x="457200" y="274638"/>
            <a:ext cx="8229600" cy="1143000"/>
          </a:xfrm>
          <a:prstGeom prst="rect">
            <a:avLst/>
          </a:prstGeom>
        </p:spPr>
        <p:txBody>
          <a:bodyPr/>
          <a:lstStyle>
            <a:lvl1pPr algn="l">
              <a:defRPr sz="2800" b="1" baseline="0">
                <a:solidFill>
                  <a:schemeClr val="accent3">
                    <a:lumMod val="50000"/>
                  </a:schemeClr>
                </a:solidFill>
                <a:latin typeface="Century Gothic" panose="020B0502020202020204" pitchFamily="34" charset="0"/>
              </a:defRPr>
            </a:lvl1pPr>
          </a:lstStyle>
          <a:p>
            <a:r>
              <a:rPr lang="en-GB" dirty="0"/>
              <a:t>Click to edit Master title style</a:t>
            </a:r>
            <a:endParaRPr lang="en-US" dirty="0"/>
          </a:p>
        </p:txBody>
      </p:sp>
      <p:pic>
        <p:nvPicPr>
          <p:cNvPr id="10" name="Picture 3" descr="C:\Users\ashleigh.baldwin_y-e\AppData\Local\Microsoft\Windows\Temporary Internet Files\Content.IE5\CNOYINSY\MC900432529[1].png">
            <a:hlinkClick r:id="" action="ppaction://noaction"/>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191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RGB_FooterPagePanel-03.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5650979"/>
            <a:ext cx="9144000" cy="1208911"/>
          </a:xfrm>
          <a:prstGeom prst="rect">
            <a:avLst/>
          </a:prstGeom>
        </p:spPr>
      </p:pic>
      <p:sp>
        <p:nvSpPr>
          <p:cNvPr id="9" name="Title 1"/>
          <p:cNvSpPr>
            <a:spLocks noGrp="1"/>
          </p:cNvSpPr>
          <p:nvPr>
            <p:ph type="title"/>
          </p:nvPr>
        </p:nvSpPr>
        <p:spPr>
          <a:xfrm>
            <a:off x="457200" y="274638"/>
            <a:ext cx="8229600" cy="1143000"/>
          </a:xfrm>
          <a:prstGeom prst="rect">
            <a:avLst/>
          </a:prstGeom>
        </p:spPr>
        <p:txBody>
          <a:bodyPr/>
          <a:lstStyle>
            <a:lvl1pPr algn="l">
              <a:defRPr sz="2800" b="1" baseline="0">
                <a:solidFill>
                  <a:srgbClr val="95C11F"/>
                </a:solidFill>
                <a:latin typeface="Century Gothic" panose="020B0502020202020204" pitchFamily="34" charset="0"/>
              </a:defRPr>
            </a:lvl1pPr>
          </a:lstStyle>
          <a:p>
            <a:r>
              <a:rPr lang="en-GB" dirty="0"/>
              <a:t>Click to edit Master title style</a:t>
            </a:r>
            <a:endParaRPr lang="en-US" dirty="0"/>
          </a:p>
        </p:txBody>
      </p:sp>
      <p:sp>
        <p:nvSpPr>
          <p:cNvPr id="10"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3" descr="C:\Users\ashleigh.baldwin_y-e\AppData\Local\Microsoft\Windows\Temporary Internet Files\Content.IE5\CNOYINSY\MC900432529[1].png">
            <a:hlinkClick r:id="" action="ppaction://noaction"/>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175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Box 21"/>
          <p:cNvSpPr txBox="1">
            <a:spLocks noChangeArrowheads="1"/>
          </p:cNvSpPr>
          <p:nvPr userDrawn="1"/>
        </p:nvSpPr>
        <p:spPr bwMode="auto">
          <a:xfrm>
            <a:off x="210253" y="477560"/>
            <a:ext cx="4644042"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base" hangingPunct="1">
              <a:lnSpc>
                <a:spcPct val="90000"/>
              </a:lnSpc>
              <a:spcBef>
                <a:spcPct val="0"/>
              </a:spcBef>
              <a:spcAft>
                <a:spcPct val="0"/>
              </a:spcAft>
              <a:defRPr/>
            </a:pPr>
            <a:r>
              <a:rPr lang="en-US" sz="2800" b="1" spc="-150" dirty="0">
                <a:solidFill>
                  <a:srgbClr val="95C11F"/>
                </a:solidFill>
                <a:latin typeface="Century Gothic" charset="0"/>
                <a:cs typeface="Century Gothic" charset="0"/>
              </a:rPr>
              <a:t>More Information</a:t>
            </a:r>
            <a:br>
              <a:rPr lang="en-US" sz="2000" b="1" spc="-150" dirty="0">
                <a:solidFill>
                  <a:srgbClr val="95C11F"/>
                </a:solidFill>
                <a:latin typeface="Century Gothic" charset="0"/>
                <a:cs typeface="Century Gothic" charset="0"/>
              </a:rPr>
            </a:br>
            <a:endParaRPr lang="en-US" sz="2000" b="1" spc="-150" dirty="0">
              <a:solidFill>
                <a:srgbClr val="95C11F"/>
              </a:solidFill>
              <a:latin typeface="Century Gothic" charset="0"/>
              <a:cs typeface="Century Gothic" charset="0"/>
            </a:endParaRPr>
          </a:p>
          <a:p>
            <a:pPr defTabSz="457200" eaLnBrk="1" fontAlgn="base" hangingPunct="1">
              <a:lnSpc>
                <a:spcPct val="90000"/>
              </a:lnSpc>
              <a:spcBef>
                <a:spcPct val="0"/>
              </a:spcBef>
              <a:spcAft>
                <a:spcPct val="0"/>
              </a:spcAft>
              <a:defRPr/>
            </a:pPr>
            <a:endParaRPr lang="en-US" sz="2000" spc="-150" dirty="0">
              <a:solidFill>
                <a:prstClr val="black">
                  <a:lumMod val="65000"/>
                  <a:lumOff val="35000"/>
                </a:prstClr>
              </a:solidFill>
              <a:latin typeface="Century Gothic" charset="0"/>
              <a:cs typeface="Century Gothic" charset="0"/>
            </a:endParaRPr>
          </a:p>
        </p:txBody>
      </p:sp>
      <p:sp>
        <p:nvSpPr>
          <p:cNvPr id="8" name="Rectangle 7"/>
          <p:cNvSpPr/>
          <p:nvPr userDrawn="1"/>
        </p:nvSpPr>
        <p:spPr>
          <a:xfrm>
            <a:off x="4978596" y="2026201"/>
            <a:ext cx="3409696" cy="424732"/>
          </a:xfrm>
          <a:prstGeom prst="rect">
            <a:avLst/>
          </a:prstGeom>
        </p:spPr>
        <p:txBody>
          <a:bodyPr wrap="square">
            <a:spAutoFit/>
          </a:bodyPr>
          <a:lstStyle/>
          <a:p>
            <a:pPr algn="ctr" defTabSz="457200" fontAlgn="base">
              <a:lnSpc>
                <a:spcPct val="120000"/>
              </a:lnSpc>
              <a:spcBef>
                <a:spcPct val="0"/>
              </a:spcBef>
              <a:spcAft>
                <a:spcPct val="0"/>
              </a:spcAft>
            </a:pPr>
            <a:r>
              <a:rPr lang="en-GB" altLang="en-US" dirty="0">
                <a:solidFill>
                  <a:prstClr val="black"/>
                </a:solidFill>
                <a:latin typeface="Century Gothic" panose="020B0502020202020204" pitchFamily="34" charset="0"/>
                <a:ea typeface="ＭＳ Ｐゴシック" charset="0"/>
                <a:hlinkClick r:id="rId2"/>
              </a:rPr>
              <a:t>twitter.com/youngenterprise</a:t>
            </a:r>
            <a:endParaRPr lang="en-GB" altLang="en-US" dirty="0">
              <a:solidFill>
                <a:prstClr val="black"/>
              </a:solidFill>
              <a:latin typeface="Century Gothic" panose="020B0502020202020204" pitchFamily="34" charset="0"/>
              <a:ea typeface="ＭＳ Ｐゴシック" charset="0"/>
            </a:endParaRPr>
          </a:p>
        </p:txBody>
      </p:sp>
      <p:pic>
        <p:nvPicPr>
          <p:cNvPr id="9" name="Picture 3"/>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l="13690" t="6956" r="14050" b="3629"/>
          <a:stretch/>
        </p:blipFill>
        <p:spPr bwMode="auto">
          <a:xfrm>
            <a:off x="893552" y="3950118"/>
            <a:ext cx="2165155" cy="188763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10" name="Picture 4" descr="http://bestcamera.biz/wp-content/uploads/2014/08/facebook-logo-icon.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4197365" y="3758763"/>
            <a:ext cx="781229" cy="7812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4197367" y="1806384"/>
            <a:ext cx="781229" cy="781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descr="http://img3.wikia.nocookie.net/__cb20120205042450/glee/images/b/b6/Youtube-logo.png"/>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4112728" y="4617354"/>
            <a:ext cx="950501" cy="950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http://www.accesslockservice.com.au/images/pinterest.png"/>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4133646" y="2747702"/>
            <a:ext cx="908669" cy="9086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210253" y="1139423"/>
            <a:ext cx="3586348" cy="2529923"/>
          </a:xfrm>
          <a:prstGeom prst="rect">
            <a:avLst/>
          </a:prstGeom>
          <a:noFill/>
        </p:spPr>
        <p:txBody>
          <a:bodyPr wrap="square" rtlCol="0">
            <a:spAutoFit/>
          </a:bodyPr>
          <a:lstStyle/>
          <a:p>
            <a:pPr defTabSz="457200" fontAlgn="base">
              <a:lnSpc>
                <a:spcPct val="120000"/>
              </a:lnSpc>
              <a:spcBef>
                <a:spcPct val="0"/>
              </a:spcBef>
              <a:spcAft>
                <a:spcPct val="0"/>
              </a:spcAft>
            </a:pPr>
            <a:r>
              <a:rPr lang="en-GB" altLang="en-US" sz="2400" dirty="0">
                <a:solidFill>
                  <a:prstClr val="black"/>
                </a:solidFill>
                <a:latin typeface="Century Gothic" panose="020B0502020202020204" pitchFamily="34" charset="0"/>
                <a:ea typeface="ＭＳ Ｐゴシック" charset="0"/>
              </a:rPr>
              <a:t>Contact your local YE representative:</a:t>
            </a:r>
          </a:p>
          <a:p>
            <a:pPr defTabSz="457200" fontAlgn="base">
              <a:lnSpc>
                <a:spcPct val="120000"/>
              </a:lnSpc>
              <a:spcBef>
                <a:spcPct val="0"/>
              </a:spcBef>
              <a:spcAft>
                <a:spcPct val="0"/>
              </a:spcAft>
            </a:pPr>
            <a:endParaRPr lang="en-GB" altLang="en-US" sz="1100" dirty="0">
              <a:solidFill>
                <a:prstClr val="black"/>
              </a:solidFill>
              <a:latin typeface="Century Gothic" panose="020B0502020202020204" pitchFamily="34" charset="0"/>
              <a:ea typeface="ＭＳ Ｐゴシック" charset="0"/>
            </a:endParaRPr>
          </a:p>
          <a:p>
            <a:pPr defTabSz="457200" fontAlgn="base">
              <a:lnSpc>
                <a:spcPct val="120000"/>
              </a:lnSpc>
              <a:spcBef>
                <a:spcPct val="0"/>
              </a:spcBef>
              <a:spcAft>
                <a:spcPct val="0"/>
              </a:spcAft>
            </a:pPr>
            <a:r>
              <a:rPr lang="en-GB" altLang="en-US" sz="2400" dirty="0">
                <a:solidFill>
                  <a:prstClr val="black"/>
                </a:solidFill>
                <a:latin typeface="Century Gothic" panose="020B0502020202020204" pitchFamily="34" charset="0"/>
                <a:ea typeface="ＭＳ Ｐゴシック" charset="0"/>
              </a:rPr>
              <a:t>Visit </a:t>
            </a:r>
            <a:r>
              <a:rPr lang="en-GB" altLang="en-US" sz="2400" dirty="0">
                <a:solidFill>
                  <a:prstClr val="black"/>
                </a:solidFill>
                <a:latin typeface="Century Gothic" panose="020B0502020202020204" pitchFamily="34" charset="0"/>
                <a:ea typeface="ＭＳ Ｐゴシック" charset="0"/>
                <a:hlinkClick r:id="rId8"/>
              </a:rPr>
              <a:t>www.y-e.org.uk</a:t>
            </a:r>
            <a:endParaRPr lang="en-GB" altLang="en-US" sz="2400" dirty="0">
              <a:solidFill>
                <a:prstClr val="black"/>
              </a:solidFill>
              <a:latin typeface="Century Gothic" panose="020B0502020202020204" pitchFamily="34" charset="0"/>
              <a:ea typeface="ＭＳ Ｐゴシック" charset="0"/>
            </a:endParaRPr>
          </a:p>
          <a:p>
            <a:pPr defTabSz="457200" fontAlgn="base">
              <a:lnSpc>
                <a:spcPct val="120000"/>
              </a:lnSpc>
              <a:spcBef>
                <a:spcPct val="0"/>
              </a:spcBef>
              <a:spcAft>
                <a:spcPct val="0"/>
              </a:spcAft>
            </a:pPr>
            <a:r>
              <a:rPr lang="en-GB" altLang="en-US" sz="2400" dirty="0">
                <a:solidFill>
                  <a:prstClr val="black"/>
                </a:solidFill>
                <a:latin typeface="Century Gothic" panose="020B0502020202020204" pitchFamily="34" charset="0"/>
                <a:ea typeface="ＭＳ Ｐゴシック" charset="0"/>
              </a:rPr>
              <a:t>Phone 01865 776 845</a:t>
            </a:r>
          </a:p>
          <a:p>
            <a:pPr defTabSz="457200" fontAlgn="base">
              <a:lnSpc>
                <a:spcPct val="120000"/>
              </a:lnSpc>
              <a:spcBef>
                <a:spcPct val="0"/>
              </a:spcBef>
              <a:spcAft>
                <a:spcPct val="0"/>
              </a:spcAft>
            </a:pPr>
            <a:r>
              <a:rPr lang="en-GB" altLang="en-US" sz="2400" dirty="0">
                <a:solidFill>
                  <a:prstClr val="black"/>
                </a:solidFill>
                <a:latin typeface="Century Gothic" panose="020B0502020202020204" pitchFamily="34" charset="0"/>
                <a:ea typeface="ＭＳ Ｐゴシック" charset="0"/>
              </a:rPr>
              <a:t>Email </a:t>
            </a:r>
            <a:r>
              <a:rPr lang="en-GB" altLang="en-US" sz="2400" dirty="0">
                <a:solidFill>
                  <a:prstClr val="black"/>
                </a:solidFill>
                <a:latin typeface="Century Gothic" panose="020B0502020202020204" pitchFamily="34" charset="0"/>
                <a:ea typeface="ＭＳ Ｐゴシック" charset="0"/>
                <a:hlinkClick r:id="rId9"/>
              </a:rPr>
              <a:t>info@y-e.org.uk</a:t>
            </a:r>
            <a:endParaRPr lang="en-GB" altLang="en-US" sz="2400" dirty="0">
              <a:solidFill>
                <a:prstClr val="black"/>
              </a:solidFill>
              <a:latin typeface="Century Gothic" panose="020B0502020202020204" pitchFamily="34" charset="0"/>
              <a:ea typeface="ＭＳ Ｐゴシック" charset="0"/>
            </a:endParaRPr>
          </a:p>
        </p:txBody>
      </p:sp>
      <p:sp>
        <p:nvSpPr>
          <p:cNvPr id="15" name="TextBox 14"/>
          <p:cNvSpPr txBox="1"/>
          <p:nvPr userDrawn="1"/>
        </p:nvSpPr>
        <p:spPr>
          <a:xfrm>
            <a:off x="4949300" y="3981058"/>
            <a:ext cx="4160160" cy="424732"/>
          </a:xfrm>
          <a:prstGeom prst="rect">
            <a:avLst/>
          </a:prstGeom>
          <a:noFill/>
        </p:spPr>
        <p:txBody>
          <a:bodyPr wrap="square" rtlCol="0">
            <a:spAutoFit/>
          </a:bodyPr>
          <a:lstStyle/>
          <a:p>
            <a:pPr algn="ctr" defTabSz="457200" fontAlgn="base">
              <a:lnSpc>
                <a:spcPct val="120000"/>
              </a:lnSpc>
              <a:spcBef>
                <a:spcPct val="0"/>
              </a:spcBef>
              <a:spcAft>
                <a:spcPct val="0"/>
              </a:spcAft>
            </a:pPr>
            <a:r>
              <a:rPr lang="en-GB" altLang="en-US" dirty="0">
                <a:solidFill>
                  <a:prstClr val="black"/>
                </a:solidFill>
                <a:latin typeface="Century Gothic" panose="020B0502020202020204" pitchFamily="34" charset="0"/>
                <a:ea typeface="ＭＳ Ｐゴシック" charset="0"/>
                <a:hlinkClick r:id="rId10"/>
              </a:rPr>
              <a:t>facebook.com/youngenterpriseuk</a:t>
            </a:r>
            <a:endParaRPr lang="en-GB" altLang="en-US" dirty="0">
              <a:solidFill>
                <a:prstClr val="black"/>
              </a:solidFill>
              <a:latin typeface="Century Gothic" panose="020B0502020202020204" pitchFamily="34" charset="0"/>
              <a:ea typeface="ＭＳ Ｐゴシック" charset="0"/>
            </a:endParaRPr>
          </a:p>
        </p:txBody>
      </p:sp>
      <p:sp>
        <p:nvSpPr>
          <p:cNvPr id="16" name="TextBox 15"/>
          <p:cNvSpPr txBox="1"/>
          <p:nvPr userDrawn="1"/>
        </p:nvSpPr>
        <p:spPr>
          <a:xfrm>
            <a:off x="5042315" y="3003722"/>
            <a:ext cx="4117010" cy="369332"/>
          </a:xfrm>
          <a:prstGeom prst="rect">
            <a:avLst/>
          </a:prstGeom>
          <a:noFill/>
        </p:spPr>
        <p:txBody>
          <a:bodyPr wrap="square" rtlCol="0">
            <a:spAutoFit/>
          </a:bodyPr>
          <a:lstStyle/>
          <a:p>
            <a:pPr defTabSz="457200" fontAlgn="base">
              <a:spcBef>
                <a:spcPct val="0"/>
              </a:spcBef>
              <a:spcAft>
                <a:spcPct val="0"/>
              </a:spcAft>
            </a:pPr>
            <a:r>
              <a:rPr lang="en-GB" u="sng" dirty="0">
                <a:solidFill>
                  <a:srgbClr val="00B0F0"/>
                </a:solidFill>
                <a:latin typeface="Century Gothic" panose="020B0502020202020204" pitchFamily="34" charset="0"/>
                <a:ea typeface="ＭＳ Ｐゴシック" charset="0"/>
              </a:rPr>
              <a:t>pinterest.com/youngenterprise</a:t>
            </a:r>
          </a:p>
        </p:txBody>
      </p:sp>
      <p:sp>
        <p:nvSpPr>
          <p:cNvPr id="17" name="TextBox 16"/>
          <p:cNvSpPr txBox="1"/>
          <p:nvPr userDrawn="1"/>
        </p:nvSpPr>
        <p:spPr>
          <a:xfrm>
            <a:off x="5063229" y="4996506"/>
            <a:ext cx="4492598" cy="424732"/>
          </a:xfrm>
          <a:prstGeom prst="rect">
            <a:avLst/>
          </a:prstGeom>
          <a:noFill/>
        </p:spPr>
        <p:txBody>
          <a:bodyPr wrap="square" rtlCol="0">
            <a:spAutoFit/>
          </a:bodyPr>
          <a:lstStyle/>
          <a:p>
            <a:pPr algn="thaiDist" defTabSz="457200" fontAlgn="base">
              <a:lnSpc>
                <a:spcPct val="120000"/>
              </a:lnSpc>
              <a:spcBef>
                <a:spcPct val="0"/>
              </a:spcBef>
              <a:spcAft>
                <a:spcPct val="0"/>
              </a:spcAft>
            </a:pPr>
            <a:r>
              <a:rPr lang="en-GB" altLang="en-US" u="sng" dirty="0">
                <a:solidFill>
                  <a:srgbClr val="00B0F0"/>
                </a:solidFill>
                <a:latin typeface="Century Gothic" panose="020B0502020202020204" pitchFamily="34" charset="0"/>
                <a:ea typeface="ＭＳ Ｐゴシック" charset="0"/>
              </a:rPr>
              <a:t>youtube.com/youngenterpriseuk</a:t>
            </a:r>
          </a:p>
        </p:txBody>
      </p:sp>
      <p:sp>
        <p:nvSpPr>
          <p:cNvPr id="18" name="TextBox 17"/>
          <p:cNvSpPr txBox="1"/>
          <p:nvPr userDrawn="1"/>
        </p:nvSpPr>
        <p:spPr>
          <a:xfrm>
            <a:off x="6163436" y="4525095"/>
            <a:ext cx="3464674" cy="461665"/>
          </a:xfrm>
          <a:prstGeom prst="rect">
            <a:avLst/>
          </a:prstGeom>
          <a:noFill/>
        </p:spPr>
        <p:txBody>
          <a:bodyPr wrap="square" rtlCol="0">
            <a:spAutoFit/>
          </a:bodyPr>
          <a:lstStyle/>
          <a:p>
            <a:pPr defTabSz="457200" fontAlgn="base">
              <a:spcBef>
                <a:spcPct val="0"/>
              </a:spcBef>
              <a:spcAft>
                <a:spcPct val="0"/>
              </a:spcAft>
            </a:pPr>
            <a:r>
              <a:rPr lang="en-GB" sz="2400" b="1" dirty="0">
                <a:solidFill>
                  <a:srgbClr val="95C11F"/>
                </a:solidFill>
                <a:latin typeface="Century Gothic" panose="020B0502020202020204" pitchFamily="34" charset="0"/>
                <a:ea typeface="ＭＳ Ｐゴシック" charset="0"/>
              </a:rPr>
              <a:t>See us</a:t>
            </a:r>
          </a:p>
        </p:txBody>
      </p:sp>
      <p:sp>
        <p:nvSpPr>
          <p:cNvPr id="19" name="TextBox 18"/>
          <p:cNvSpPr txBox="1"/>
          <p:nvPr userDrawn="1"/>
        </p:nvSpPr>
        <p:spPr>
          <a:xfrm>
            <a:off x="6163436" y="3519393"/>
            <a:ext cx="3464674" cy="461665"/>
          </a:xfrm>
          <a:prstGeom prst="rect">
            <a:avLst/>
          </a:prstGeom>
          <a:noFill/>
        </p:spPr>
        <p:txBody>
          <a:bodyPr wrap="square" rtlCol="0">
            <a:spAutoFit/>
          </a:bodyPr>
          <a:lstStyle/>
          <a:p>
            <a:pPr defTabSz="457200" fontAlgn="base">
              <a:spcBef>
                <a:spcPct val="0"/>
              </a:spcBef>
              <a:spcAft>
                <a:spcPct val="0"/>
              </a:spcAft>
            </a:pPr>
            <a:r>
              <a:rPr lang="en-GB" sz="2400" b="1" dirty="0">
                <a:solidFill>
                  <a:srgbClr val="95C11F"/>
                </a:solidFill>
                <a:latin typeface="Century Gothic" panose="020B0502020202020204" pitchFamily="34" charset="0"/>
                <a:ea typeface="ＭＳ Ｐゴシック" charset="0"/>
              </a:rPr>
              <a:t>Like us</a:t>
            </a:r>
          </a:p>
        </p:txBody>
      </p:sp>
      <p:sp>
        <p:nvSpPr>
          <p:cNvPr id="20" name="TextBox 19"/>
          <p:cNvSpPr txBox="1"/>
          <p:nvPr userDrawn="1"/>
        </p:nvSpPr>
        <p:spPr>
          <a:xfrm>
            <a:off x="6006520" y="1540664"/>
            <a:ext cx="3464674" cy="461665"/>
          </a:xfrm>
          <a:prstGeom prst="rect">
            <a:avLst/>
          </a:prstGeom>
          <a:noFill/>
        </p:spPr>
        <p:txBody>
          <a:bodyPr wrap="square" rtlCol="0">
            <a:spAutoFit/>
          </a:bodyPr>
          <a:lstStyle/>
          <a:p>
            <a:pPr defTabSz="457200" fontAlgn="base">
              <a:spcBef>
                <a:spcPct val="0"/>
              </a:spcBef>
              <a:spcAft>
                <a:spcPct val="0"/>
              </a:spcAft>
            </a:pPr>
            <a:r>
              <a:rPr lang="en-GB" sz="2400" b="1" dirty="0">
                <a:solidFill>
                  <a:srgbClr val="95C11F"/>
                </a:solidFill>
                <a:latin typeface="Century Gothic" panose="020B0502020202020204" pitchFamily="34" charset="0"/>
                <a:ea typeface="ＭＳ Ｐゴシック" charset="0"/>
              </a:rPr>
              <a:t>Follow us</a:t>
            </a:r>
          </a:p>
        </p:txBody>
      </p:sp>
      <p:pic>
        <p:nvPicPr>
          <p:cNvPr id="21" name="Picture 20" descr="RGB_FooterPagePanel-03.png"/>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0" y="5650979"/>
            <a:ext cx="9144000" cy="1208911"/>
          </a:xfrm>
          <a:prstGeom prst="rect">
            <a:avLst/>
          </a:prstGeom>
        </p:spPr>
      </p:pic>
      <p:pic>
        <p:nvPicPr>
          <p:cNvPr id="24" name="Picture 3" descr="C:\Users\ashleigh.baldwin_y-e\AppData\Local\Microsoft\Windows\Temporary Internet Files\Content.IE5\CNOYINSY\MC900432529[1].png">
            <a:hlinkClick r:id="" action="ppaction://noaction"/>
          </p:cNvPr>
          <p:cNvPicPr>
            <a:picLocks noChangeAspect="1" noChangeArrowheads="1"/>
          </p:cNvPicPr>
          <p:nvPr userDrawn="1"/>
        </p:nvPicPr>
        <p:blipFill>
          <a:blip r:embed="rId12"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731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CB944E0-9EEF-4D5E-B83F-BFA72836ABC7}" type="datetimeFigureOut">
              <a:rPr lang="en-GB" smtClean="0">
                <a:solidFill>
                  <a:prstClr val="black">
                    <a:tint val="75000"/>
                  </a:prstClr>
                </a:solidFill>
              </a:rPr>
              <a:pPr/>
              <a:t>21/05/2021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C700366-730A-4B1C-9A7E-FEC86A4CFC1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72701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76649"/>
          </a:xfrm>
          <a:prstGeom prst="rect">
            <a:avLst/>
          </a:prstGeom>
        </p:spPr>
      </p:pic>
      <p:sp>
        <p:nvSpPr>
          <p:cNvPr id="8" name="TextBox 3"/>
          <p:cNvSpPr txBox="1">
            <a:spLocks noChangeArrowheads="1"/>
          </p:cNvSpPr>
          <p:nvPr userDrawn="1"/>
        </p:nvSpPr>
        <p:spPr bwMode="auto">
          <a:xfrm rot="5400000">
            <a:off x="-1155090" y="1936581"/>
            <a:ext cx="317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base" hangingPunct="1">
              <a:spcBef>
                <a:spcPct val="0"/>
              </a:spcBef>
              <a:spcAft>
                <a:spcPct val="0"/>
              </a:spcAft>
              <a:defRPr/>
            </a:pPr>
            <a:r>
              <a:rPr lang="en-US" sz="2000" dirty="0">
                <a:solidFill>
                  <a:srgbClr val="F79646"/>
                </a:solidFill>
                <a:latin typeface="Century Gothic" charset="0"/>
                <a:cs typeface="Century Gothic" charset="0"/>
              </a:rPr>
              <a:t>the</a:t>
            </a:r>
            <a:r>
              <a:rPr lang="en-US" sz="2000" b="1" dirty="0">
                <a:solidFill>
                  <a:srgbClr val="F79646"/>
                </a:solidFill>
                <a:latin typeface="Century Gothic" charset="0"/>
                <a:cs typeface="Century Gothic" charset="0"/>
              </a:rPr>
              <a:t> business</a:t>
            </a:r>
            <a:r>
              <a:rPr lang="en-US" sz="2000" dirty="0">
                <a:solidFill>
                  <a:srgbClr val="F79646"/>
                </a:solidFill>
                <a:latin typeface="Century Gothic" charset="0"/>
                <a:cs typeface="Century Gothic" charset="0"/>
              </a:rPr>
              <a:t> of </a:t>
            </a:r>
            <a:r>
              <a:rPr lang="en-US" sz="2000" b="1" dirty="0">
                <a:solidFill>
                  <a:srgbClr val="F79646"/>
                </a:solidFill>
                <a:latin typeface="Century Gothic" charset="0"/>
                <a:cs typeface="Century Gothic" charset="0"/>
              </a:rPr>
              <a:t>life</a:t>
            </a:r>
            <a:endParaRPr lang="en-US" sz="2000" dirty="0">
              <a:solidFill>
                <a:srgbClr val="F79646"/>
              </a:solidFill>
              <a:latin typeface="Century Gothic" charset="0"/>
              <a:cs typeface="Century Gothic" charset="0"/>
            </a:endParaRPr>
          </a:p>
        </p:txBody>
      </p:sp>
      <p:pic>
        <p:nvPicPr>
          <p:cNvPr id="9" name="Picture 8" descr="RGB_ChapterPagePanel_style A-01.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2946040"/>
            <a:ext cx="9144000" cy="3918245"/>
          </a:xfrm>
          <a:prstGeom prst="rect">
            <a:avLst/>
          </a:prstGeom>
        </p:spPr>
      </p:pic>
      <p:sp>
        <p:nvSpPr>
          <p:cNvPr id="10" name="Title 1"/>
          <p:cNvSpPr>
            <a:spLocks noGrp="1"/>
          </p:cNvSpPr>
          <p:nvPr>
            <p:ph type="ctrTitle"/>
          </p:nvPr>
        </p:nvSpPr>
        <p:spPr>
          <a:xfrm>
            <a:off x="228580" y="4164463"/>
            <a:ext cx="5080399" cy="421706"/>
          </a:xfrm>
          <a:prstGeom prst="rect">
            <a:avLst/>
          </a:prstGeom>
        </p:spPr>
        <p:txBody>
          <a:bodyPr/>
          <a:lstStyle>
            <a:lvl1pPr algn="l">
              <a:defRPr sz="2200" b="1" baseline="0">
                <a:solidFill>
                  <a:schemeClr val="tx2">
                    <a:lumMod val="50000"/>
                  </a:schemeClr>
                </a:solidFill>
                <a:latin typeface="Century Gothic" panose="020B0502020202020204" pitchFamily="34" charset="0"/>
              </a:defRPr>
            </a:lvl1pPr>
          </a:lstStyle>
          <a:p>
            <a:r>
              <a:rPr lang="en-GB" dirty="0"/>
              <a:t>Click to edit Master title style</a:t>
            </a:r>
            <a:endParaRPr lang="en-US" dirty="0"/>
          </a:p>
        </p:txBody>
      </p:sp>
      <p:sp>
        <p:nvSpPr>
          <p:cNvPr id="11" name="Subtitle 2"/>
          <p:cNvSpPr>
            <a:spLocks noGrp="1"/>
          </p:cNvSpPr>
          <p:nvPr>
            <p:ph type="subTitle" idx="1"/>
          </p:nvPr>
        </p:nvSpPr>
        <p:spPr>
          <a:xfrm>
            <a:off x="251181" y="4599817"/>
            <a:ext cx="5057798" cy="1752600"/>
          </a:xfrm>
          <a:prstGeom prst="rect">
            <a:avLst/>
          </a:prstGeom>
        </p:spPr>
        <p:txBody>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pic>
        <p:nvPicPr>
          <p:cNvPr id="14" name="Picture 3" descr="C:\Users\ashleigh.baldwin_y-e\AppData\Local\Microsoft\Windows\Temporary Internet Files\Content.IE5\CNOYINSY\MC900432529[1].png">
            <a:hlinkClick r:id="rId4" action="ppaction://hlinksldjump"/>
          </p:cNvPr>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576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ctangle 11"/>
          <p:cNvSpPr/>
          <p:nvPr userDrawn="1"/>
        </p:nvSpPr>
        <p:spPr>
          <a:xfrm>
            <a:off x="0" y="0"/>
            <a:ext cx="9144000" cy="6887028"/>
          </a:xfrm>
          <a:prstGeom prst="rect">
            <a:avLst/>
          </a:prstGeom>
          <a:solidFill>
            <a:srgbClr val="FF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a:solidFill>
                <a:prstClr val="white"/>
              </a:solidFill>
            </a:endParaRPr>
          </a:p>
        </p:txBody>
      </p:sp>
      <p:pic>
        <p:nvPicPr>
          <p:cNvPr id="8" name="Picture 2" descr="M:\Events &amp; Marketing\Marketing\Brand\YE Brand Pack\Logos\Logos for docs, ppt, excel etc &amp; digital\Small Text\YE_Logo_SmallText_whiteoutRGB.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895774" y="5718630"/>
            <a:ext cx="960716" cy="8708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a:spLocks noGrp="1"/>
          </p:cNvSpPr>
          <p:nvPr>
            <p:ph idx="10"/>
          </p:nvPr>
        </p:nvSpPr>
        <p:spPr>
          <a:xfrm>
            <a:off x="457200" y="1600200"/>
            <a:ext cx="8229600" cy="4525963"/>
          </a:xfrm>
          <a:prstGeom prst="rect">
            <a:avLst/>
          </a:prstGeom>
        </p:spPr>
        <p:txBody>
          <a:bodyPr vert="horz" lIns="91440" tIns="45720" rIns="91440" bIns="45720"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itle 1"/>
          <p:cNvSpPr>
            <a:spLocks noGrp="1"/>
          </p:cNvSpPr>
          <p:nvPr>
            <p:ph type="title"/>
          </p:nvPr>
        </p:nvSpPr>
        <p:spPr>
          <a:xfrm>
            <a:off x="457200" y="274638"/>
            <a:ext cx="8229600" cy="1143000"/>
          </a:xfrm>
          <a:prstGeom prst="rect">
            <a:avLst/>
          </a:prstGeom>
        </p:spPr>
        <p:txBody>
          <a:bodyPr/>
          <a:lstStyle>
            <a:lvl1pPr algn="l">
              <a:defRPr sz="2800" b="1" baseline="0">
                <a:solidFill>
                  <a:schemeClr val="tx2">
                    <a:lumMod val="50000"/>
                  </a:schemeClr>
                </a:solidFill>
                <a:latin typeface="Century Gothic" panose="020B0502020202020204" pitchFamily="34" charset="0"/>
              </a:defRPr>
            </a:lvl1pPr>
          </a:lstStyle>
          <a:p>
            <a:r>
              <a:rPr lang="en-GB" dirty="0"/>
              <a:t>Click to edit Master title style</a:t>
            </a:r>
            <a:endParaRPr lang="en-US" dirty="0"/>
          </a:p>
        </p:txBody>
      </p:sp>
      <p:pic>
        <p:nvPicPr>
          <p:cNvPr id="9" name="Picture 3" descr="C:\Users\ashleigh.baldwin_y-e\AppData\Local\Microsoft\Windows\Temporary Internet Files\Content.IE5\CNOYINSY\MC900432529[1].png">
            <a:hlinkClick r:id="rId3" action="ppaction://hlinksldjump"/>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507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8"/>
            <a:ext cx="8229600" cy="1143000"/>
          </a:xfrm>
          <a:prstGeom prst="rect">
            <a:avLst/>
          </a:prstGeom>
        </p:spPr>
        <p:txBody>
          <a:bodyPr/>
          <a:lstStyle>
            <a:lvl1pPr algn="l">
              <a:defRPr sz="2800" b="1" baseline="0">
                <a:solidFill>
                  <a:srgbClr val="FF6600"/>
                </a:solidFill>
                <a:latin typeface="Century Gothic" panose="020B0502020202020204" pitchFamily="34" charset="0"/>
              </a:defRPr>
            </a:lvl1pPr>
          </a:lstStyle>
          <a:p>
            <a:r>
              <a:rPr lang="en-GB" dirty="0"/>
              <a:t>Click to edit Master title style</a:t>
            </a:r>
            <a:endParaRPr lang="en-US" dirty="0"/>
          </a:p>
        </p:txBody>
      </p:sp>
      <p:pic>
        <p:nvPicPr>
          <p:cNvPr id="10" name="Picture 9" descr="RGB_FooterPagePanel-02.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5656147"/>
            <a:ext cx="9144000" cy="1208911"/>
          </a:xfrm>
          <a:prstGeom prst="rect">
            <a:avLst/>
          </a:prstGeom>
        </p:spPr>
      </p:pic>
      <p:sp>
        <p:nvSpPr>
          <p:cNvPr id="13"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3" descr="C:\Users\ashleigh.baldwin_y-e\AppData\Local\Microsoft\Windows\Temporary Internet Files\Content.IE5\CNOYINSY\MC900432529[1].png">
            <a:hlinkClick r:id="rId3" action="ppaction://hlinksldjump"/>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25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D4005-A508-49DB-9CA9-18238C023A04}" type="datetimeFigureOut">
              <a:rPr lang="en-GB" smtClean="0"/>
              <a:t>21/05/2021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73A4BD-4EBA-404C-B058-50F96FE6A752}" type="slidenum">
              <a:rPr lang="en-GB" smtClean="0"/>
              <a:t>‹#›</a:t>
            </a:fld>
            <a:endParaRPr lang="en-GB"/>
          </a:p>
        </p:txBody>
      </p:sp>
    </p:spTree>
    <p:extLst>
      <p:ext uri="{BB962C8B-B14F-4D97-AF65-F5344CB8AC3E}">
        <p14:creationId xmlns:p14="http://schemas.microsoft.com/office/powerpoint/2010/main" val="2230414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Box 21"/>
          <p:cNvSpPr txBox="1">
            <a:spLocks noChangeArrowheads="1"/>
          </p:cNvSpPr>
          <p:nvPr userDrawn="1"/>
        </p:nvSpPr>
        <p:spPr bwMode="auto">
          <a:xfrm>
            <a:off x="210253" y="477560"/>
            <a:ext cx="4644042"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base" hangingPunct="1">
              <a:lnSpc>
                <a:spcPct val="90000"/>
              </a:lnSpc>
              <a:spcBef>
                <a:spcPct val="0"/>
              </a:spcBef>
              <a:spcAft>
                <a:spcPct val="0"/>
              </a:spcAft>
              <a:defRPr/>
            </a:pPr>
            <a:r>
              <a:rPr lang="en-US" sz="2800" b="1" spc="-150" dirty="0">
                <a:solidFill>
                  <a:srgbClr val="FF6600"/>
                </a:solidFill>
                <a:latin typeface="Century Gothic" charset="0"/>
                <a:cs typeface="Century Gothic" charset="0"/>
              </a:rPr>
              <a:t>More Information</a:t>
            </a:r>
            <a:br>
              <a:rPr lang="en-US" sz="2000" b="1" spc="-150" dirty="0">
                <a:solidFill>
                  <a:srgbClr val="EEECE1">
                    <a:lumMod val="50000"/>
                  </a:srgbClr>
                </a:solidFill>
                <a:latin typeface="Century Gothic" charset="0"/>
                <a:cs typeface="Century Gothic" charset="0"/>
              </a:rPr>
            </a:br>
            <a:endParaRPr lang="en-US" sz="2000" b="1" spc="-150" dirty="0">
              <a:solidFill>
                <a:srgbClr val="EEECE1">
                  <a:lumMod val="50000"/>
                </a:srgbClr>
              </a:solidFill>
              <a:latin typeface="Century Gothic" charset="0"/>
              <a:cs typeface="Century Gothic" charset="0"/>
            </a:endParaRPr>
          </a:p>
          <a:p>
            <a:pPr defTabSz="457200" eaLnBrk="1" fontAlgn="base" hangingPunct="1">
              <a:lnSpc>
                <a:spcPct val="90000"/>
              </a:lnSpc>
              <a:spcBef>
                <a:spcPct val="0"/>
              </a:spcBef>
              <a:spcAft>
                <a:spcPct val="0"/>
              </a:spcAft>
              <a:defRPr/>
            </a:pPr>
            <a:endParaRPr lang="en-US" sz="2000" spc="-150" dirty="0">
              <a:solidFill>
                <a:prstClr val="black">
                  <a:lumMod val="65000"/>
                  <a:lumOff val="35000"/>
                </a:prstClr>
              </a:solidFill>
              <a:latin typeface="Century Gothic" charset="0"/>
              <a:cs typeface="Century Gothic" charset="0"/>
            </a:endParaRPr>
          </a:p>
        </p:txBody>
      </p:sp>
      <p:sp>
        <p:nvSpPr>
          <p:cNvPr id="7" name="Rectangle 6"/>
          <p:cNvSpPr/>
          <p:nvPr userDrawn="1"/>
        </p:nvSpPr>
        <p:spPr>
          <a:xfrm>
            <a:off x="4978596" y="2026201"/>
            <a:ext cx="3409696" cy="424732"/>
          </a:xfrm>
          <a:prstGeom prst="rect">
            <a:avLst/>
          </a:prstGeom>
        </p:spPr>
        <p:txBody>
          <a:bodyPr wrap="square">
            <a:spAutoFit/>
          </a:bodyPr>
          <a:lstStyle/>
          <a:p>
            <a:pPr algn="ctr" defTabSz="457200" fontAlgn="base">
              <a:lnSpc>
                <a:spcPct val="120000"/>
              </a:lnSpc>
              <a:spcBef>
                <a:spcPct val="0"/>
              </a:spcBef>
              <a:spcAft>
                <a:spcPct val="0"/>
              </a:spcAft>
            </a:pPr>
            <a:r>
              <a:rPr lang="en-GB" altLang="en-US" dirty="0">
                <a:solidFill>
                  <a:prstClr val="black"/>
                </a:solidFill>
                <a:latin typeface="Century Gothic" panose="020B0502020202020204" pitchFamily="34" charset="0"/>
                <a:ea typeface="ＭＳ Ｐゴシック" charset="0"/>
                <a:hlinkClick r:id="rId2"/>
              </a:rPr>
              <a:t>twitter.com/youngenterprise</a:t>
            </a:r>
            <a:endParaRPr lang="en-GB" altLang="en-US" dirty="0">
              <a:solidFill>
                <a:prstClr val="black"/>
              </a:solidFill>
              <a:latin typeface="Century Gothic" panose="020B0502020202020204" pitchFamily="34" charset="0"/>
              <a:ea typeface="ＭＳ Ｐゴシック" charset="0"/>
            </a:endParaRPr>
          </a:p>
        </p:txBody>
      </p:sp>
      <p:pic>
        <p:nvPicPr>
          <p:cNvPr id="8" name="Picture 3"/>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l="13690" t="6956" r="14050" b="3629"/>
          <a:stretch/>
        </p:blipFill>
        <p:spPr bwMode="auto">
          <a:xfrm>
            <a:off x="893552" y="3950118"/>
            <a:ext cx="2165155" cy="188763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9" name="Picture 4" descr="http://bestcamera.biz/wp-content/uploads/2014/08/facebook-logo-icon.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4197365" y="3758763"/>
            <a:ext cx="781229" cy="7812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4197367" y="1806384"/>
            <a:ext cx="781229" cy="781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descr="http://img3.wikia.nocookie.net/__cb20120205042450/glee/images/b/b6/Youtube-logo.png"/>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4112728" y="4617354"/>
            <a:ext cx="950501" cy="9505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http://www.accesslockservice.com.au/images/pinterest.png"/>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4133646" y="2747702"/>
            <a:ext cx="908669" cy="90866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210253" y="1139423"/>
            <a:ext cx="3586348" cy="2529923"/>
          </a:xfrm>
          <a:prstGeom prst="rect">
            <a:avLst/>
          </a:prstGeom>
          <a:noFill/>
        </p:spPr>
        <p:txBody>
          <a:bodyPr wrap="square" rtlCol="0">
            <a:spAutoFit/>
          </a:bodyPr>
          <a:lstStyle/>
          <a:p>
            <a:pPr defTabSz="457200" fontAlgn="base">
              <a:lnSpc>
                <a:spcPct val="120000"/>
              </a:lnSpc>
              <a:spcBef>
                <a:spcPct val="0"/>
              </a:spcBef>
              <a:spcAft>
                <a:spcPct val="0"/>
              </a:spcAft>
            </a:pPr>
            <a:r>
              <a:rPr lang="en-GB" altLang="en-US" sz="2400" dirty="0">
                <a:solidFill>
                  <a:prstClr val="black"/>
                </a:solidFill>
                <a:latin typeface="Century Gothic" panose="020B0502020202020204" pitchFamily="34" charset="0"/>
                <a:ea typeface="ＭＳ Ｐゴシック" charset="0"/>
              </a:rPr>
              <a:t>Contact your local YE representative:</a:t>
            </a:r>
          </a:p>
          <a:p>
            <a:pPr defTabSz="457200" fontAlgn="base">
              <a:lnSpc>
                <a:spcPct val="120000"/>
              </a:lnSpc>
              <a:spcBef>
                <a:spcPct val="0"/>
              </a:spcBef>
              <a:spcAft>
                <a:spcPct val="0"/>
              </a:spcAft>
            </a:pPr>
            <a:endParaRPr lang="en-GB" altLang="en-US" sz="1100" dirty="0">
              <a:solidFill>
                <a:prstClr val="black"/>
              </a:solidFill>
              <a:latin typeface="Century Gothic" panose="020B0502020202020204" pitchFamily="34" charset="0"/>
              <a:ea typeface="ＭＳ Ｐゴシック" charset="0"/>
            </a:endParaRPr>
          </a:p>
          <a:p>
            <a:pPr defTabSz="457200" fontAlgn="base">
              <a:lnSpc>
                <a:spcPct val="120000"/>
              </a:lnSpc>
              <a:spcBef>
                <a:spcPct val="0"/>
              </a:spcBef>
              <a:spcAft>
                <a:spcPct val="0"/>
              </a:spcAft>
            </a:pPr>
            <a:r>
              <a:rPr lang="en-GB" altLang="en-US" sz="2400" dirty="0">
                <a:solidFill>
                  <a:prstClr val="black"/>
                </a:solidFill>
                <a:latin typeface="Century Gothic" panose="020B0502020202020204" pitchFamily="34" charset="0"/>
                <a:ea typeface="ＭＳ Ｐゴシック" charset="0"/>
              </a:rPr>
              <a:t>Visit </a:t>
            </a:r>
            <a:r>
              <a:rPr lang="en-GB" altLang="en-US" sz="2400" dirty="0">
                <a:solidFill>
                  <a:prstClr val="black"/>
                </a:solidFill>
                <a:latin typeface="Century Gothic" panose="020B0502020202020204" pitchFamily="34" charset="0"/>
                <a:ea typeface="ＭＳ Ｐゴシック" charset="0"/>
                <a:hlinkClick r:id="rId8"/>
              </a:rPr>
              <a:t>www.y-e.org.uk</a:t>
            </a:r>
            <a:endParaRPr lang="en-GB" altLang="en-US" sz="2400" dirty="0">
              <a:solidFill>
                <a:prstClr val="black"/>
              </a:solidFill>
              <a:latin typeface="Century Gothic" panose="020B0502020202020204" pitchFamily="34" charset="0"/>
              <a:ea typeface="ＭＳ Ｐゴシック" charset="0"/>
            </a:endParaRPr>
          </a:p>
          <a:p>
            <a:pPr defTabSz="457200" fontAlgn="base">
              <a:lnSpc>
                <a:spcPct val="120000"/>
              </a:lnSpc>
              <a:spcBef>
                <a:spcPct val="0"/>
              </a:spcBef>
              <a:spcAft>
                <a:spcPct val="0"/>
              </a:spcAft>
            </a:pPr>
            <a:r>
              <a:rPr lang="en-GB" altLang="en-US" sz="2400" dirty="0">
                <a:solidFill>
                  <a:prstClr val="black"/>
                </a:solidFill>
                <a:latin typeface="Century Gothic" panose="020B0502020202020204" pitchFamily="34" charset="0"/>
                <a:ea typeface="ＭＳ Ｐゴシック" charset="0"/>
              </a:rPr>
              <a:t>Phone 01865 776 845</a:t>
            </a:r>
          </a:p>
          <a:p>
            <a:pPr defTabSz="457200" fontAlgn="base">
              <a:lnSpc>
                <a:spcPct val="120000"/>
              </a:lnSpc>
              <a:spcBef>
                <a:spcPct val="0"/>
              </a:spcBef>
              <a:spcAft>
                <a:spcPct val="0"/>
              </a:spcAft>
            </a:pPr>
            <a:r>
              <a:rPr lang="en-GB" altLang="en-US" sz="2400" dirty="0">
                <a:solidFill>
                  <a:prstClr val="black"/>
                </a:solidFill>
                <a:latin typeface="Century Gothic" panose="020B0502020202020204" pitchFamily="34" charset="0"/>
                <a:ea typeface="ＭＳ Ｐゴシック" charset="0"/>
              </a:rPr>
              <a:t>Email </a:t>
            </a:r>
            <a:r>
              <a:rPr lang="en-GB" altLang="en-US" sz="2400" dirty="0">
                <a:solidFill>
                  <a:prstClr val="black"/>
                </a:solidFill>
                <a:latin typeface="Century Gothic" panose="020B0502020202020204" pitchFamily="34" charset="0"/>
                <a:ea typeface="ＭＳ Ｐゴシック" charset="0"/>
                <a:hlinkClick r:id="rId9"/>
              </a:rPr>
              <a:t>info@y-e.org.uk</a:t>
            </a:r>
            <a:endParaRPr lang="en-GB" altLang="en-US" sz="2400" dirty="0">
              <a:solidFill>
                <a:prstClr val="black"/>
              </a:solidFill>
              <a:latin typeface="Century Gothic" panose="020B0502020202020204" pitchFamily="34" charset="0"/>
              <a:ea typeface="ＭＳ Ｐゴシック" charset="0"/>
            </a:endParaRPr>
          </a:p>
        </p:txBody>
      </p:sp>
      <p:sp>
        <p:nvSpPr>
          <p:cNvPr id="14" name="TextBox 13"/>
          <p:cNvSpPr txBox="1"/>
          <p:nvPr userDrawn="1"/>
        </p:nvSpPr>
        <p:spPr>
          <a:xfrm>
            <a:off x="4949300" y="3981058"/>
            <a:ext cx="4160160" cy="424732"/>
          </a:xfrm>
          <a:prstGeom prst="rect">
            <a:avLst/>
          </a:prstGeom>
          <a:noFill/>
        </p:spPr>
        <p:txBody>
          <a:bodyPr wrap="square" rtlCol="0">
            <a:spAutoFit/>
          </a:bodyPr>
          <a:lstStyle/>
          <a:p>
            <a:pPr algn="ctr" defTabSz="457200" fontAlgn="base">
              <a:lnSpc>
                <a:spcPct val="120000"/>
              </a:lnSpc>
              <a:spcBef>
                <a:spcPct val="0"/>
              </a:spcBef>
              <a:spcAft>
                <a:spcPct val="0"/>
              </a:spcAft>
            </a:pPr>
            <a:r>
              <a:rPr lang="en-GB" altLang="en-US" dirty="0">
                <a:solidFill>
                  <a:prstClr val="black"/>
                </a:solidFill>
                <a:latin typeface="Century Gothic" panose="020B0502020202020204" pitchFamily="34" charset="0"/>
                <a:ea typeface="ＭＳ Ｐゴシック" charset="0"/>
                <a:hlinkClick r:id="rId10"/>
              </a:rPr>
              <a:t>facebook.com/youngenterpriseuk</a:t>
            </a:r>
            <a:endParaRPr lang="en-GB" altLang="en-US" dirty="0">
              <a:solidFill>
                <a:prstClr val="black"/>
              </a:solidFill>
              <a:latin typeface="Century Gothic" panose="020B0502020202020204" pitchFamily="34" charset="0"/>
              <a:ea typeface="ＭＳ Ｐゴシック" charset="0"/>
            </a:endParaRPr>
          </a:p>
        </p:txBody>
      </p:sp>
      <p:sp>
        <p:nvSpPr>
          <p:cNvPr id="15" name="TextBox 14"/>
          <p:cNvSpPr txBox="1"/>
          <p:nvPr userDrawn="1"/>
        </p:nvSpPr>
        <p:spPr>
          <a:xfrm>
            <a:off x="5042315" y="3003722"/>
            <a:ext cx="4117010" cy="369332"/>
          </a:xfrm>
          <a:prstGeom prst="rect">
            <a:avLst/>
          </a:prstGeom>
          <a:noFill/>
        </p:spPr>
        <p:txBody>
          <a:bodyPr wrap="square" rtlCol="0">
            <a:spAutoFit/>
          </a:bodyPr>
          <a:lstStyle/>
          <a:p>
            <a:pPr defTabSz="457200" fontAlgn="base">
              <a:spcBef>
                <a:spcPct val="0"/>
              </a:spcBef>
              <a:spcAft>
                <a:spcPct val="0"/>
              </a:spcAft>
            </a:pPr>
            <a:r>
              <a:rPr lang="en-GB" u="sng" dirty="0">
                <a:solidFill>
                  <a:srgbClr val="00B0F0"/>
                </a:solidFill>
                <a:latin typeface="Century Gothic" panose="020B0502020202020204" pitchFamily="34" charset="0"/>
                <a:ea typeface="ＭＳ Ｐゴシック" charset="0"/>
              </a:rPr>
              <a:t>pinterest.com/youngenterprise</a:t>
            </a:r>
          </a:p>
        </p:txBody>
      </p:sp>
      <p:sp>
        <p:nvSpPr>
          <p:cNvPr id="16" name="TextBox 15"/>
          <p:cNvSpPr txBox="1"/>
          <p:nvPr userDrawn="1"/>
        </p:nvSpPr>
        <p:spPr>
          <a:xfrm>
            <a:off x="5063229" y="4996506"/>
            <a:ext cx="4492598" cy="424732"/>
          </a:xfrm>
          <a:prstGeom prst="rect">
            <a:avLst/>
          </a:prstGeom>
          <a:noFill/>
        </p:spPr>
        <p:txBody>
          <a:bodyPr wrap="square" rtlCol="0">
            <a:spAutoFit/>
          </a:bodyPr>
          <a:lstStyle/>
          <a:p>
            <a:pPr algn="thaiDist" defTabSz="457200" fontAlgn="base">
              <a:lnSpc>
                <a:spcPct val="120000"/>
              </a:lnSpc>
              <a:spcBef>
                <a:spcPct val="0"/>
              </a:spcBef>
              <a:spcAft>
                <a:spcPct val="0"/>
              </a:spcAft>
            </a:pPr>
            <a:r>
              <a:rPr lang="en-GB" altLang="en-US" u="sng" dirty="0">
                <a:solidFill>
                  <a:srgbClr val="00B0F0"/>
                </a:solidFill>
                <a:latin typeface="Century Gothic" panose="020B0502020202020204" pitchFamily="34" charset="0"/>
                <a:ea typeface="ＭＳ Ｐゴシック" charset="0"/>
              </a:rPr>
              <a:t>youtube.com/youngenterpriseuk</a:t>
            </a:r>
          </a:p>
        </p:txBody>
      </p:sp>
      <p:sp>
        <p:nvSpPr>
          <p:cNvPr id="17" name="TextBox 16"/>
          <p:cNvSpPr txBox="1"/>
          <p:nvPr userDrawn="1"/>
        </p:nvSpPr>
        <p:spPr>
          <a:xfrm>
            <a:off x="6163436" y="4525095"/>
            <a:ext cx="3464674" cy="461665"/>
          </a:xfrm>
          <a:prstGeom prst="rect">
            <a:avLst/>
          </a:prstGeom>
          <a:noFill/>
        </p:spPr>
        <p:txBody>
          <a:bodyPr wrap="square" rtlCol="0">
            <a:spAutoFit/>
          </a:bodyPr>
          <a:lstStyle/>
          <a:p>
            <a:pPr defTabSz="457200" fontAlgn="base">
              <a:spcBef>
                <a:spcPct val="0"/>
              </a:spcBef>
              <a:spcAft>
                <a:spcPct val="0"/>
              </a:spcAft>
            </a:pPr>
            <a:r>
              <a:rPr lang="en-GB" sz="2400" b="1" dirty="0">
                <a:solidFill>
                  <a:srgbClr val="FF6600"/>
                </a:solidFill>
                <a:latin typeface="Century Gothic" panose="020B0502020202020204" pitchFamily="34" charset="0"/>
                <a:ea typeface="ＭＳ Ｐゴシック" charset="0"/>
              </a:rPr>
              <a:t>See us</a:t>
            </a:r>
          </a:p>
        </p:txBody>
      </p:sp>
      <p:sp>
        <p:nvSpPr>
          <p:cNvPr id="18" name="TextBox 17"/>
          <p:cNvSpPr txBox="1"/>
          <p:nvPr userDrawn="1"/>
        </p:nvSpPr>
        <p:spPr>
          <a:xfrm>
            <a:off x="6163436" y="3519393"/>
            <a:ext cx="3464674" cy="461665"/>
          </a:xfrm>
          <a:prstGeom prst="rect">
            <a:avLst/>
          </a:prstGeom>
          <a:noFill/>
        </p:spPr>
        <p:txBody>
          <a:bodyPr wrap="square" rtlCol="0">
            <a:spAutoFit/>
          </a:bodyPr>
          <a:lstStyle/>
          <a:p>
            <a:pPr defTabSz="457200" fontAlgn="base">
              <a:spcBef>
                <a:spcPct val="0"/>
              </a:spcBef>
              <a:spcAft>
                <a:spcPct val="0"/>
              </a:spcAft>
            </a:pPr>
            <a:r>
              <a:rPr lang="en-GB" sz="2400" b="1" dirty="0">
                <a:solidFill>
                  <a:srgbClr val="FF6600"/>
                </a:solidFill>
                <a:latin typeface="Century Gothic" panose="020B0502020202020204" pitchFamily="34" charset="0"/>
                <a:ea typeface="ＭＳ Ｐゴシック" charset="0"/>
              </a:rPr>
              <a:t>Like us</a:t>
            </a:r>
          </a:p>
        </p:txBody>
      </p:sp>
      <p:sp>
        <p:nvSpPr>
          <p:cNvPr id="19" name="TextBox 18"/>
          <p:cNvSpPr txBox="1"/>
          <p:nvPr userDrawn="1"/>
        </p:nvSpPr>
        <p:spPr>
          <a:xfrm>
            <a:off x="6006520" y="1540664"/>
            <a:ext cx="3464674" cy="461665"/>
          </a:xfrm>
          <a:prstGeom prst="rect">
            <a:avLst/>
          </a:prstGeom>
          <a:noFill/>
        </p:spPr>
        <p:txBody>
          <a:bodyPr wrap="square" rtlCol="0">
            <a:spAutoFit/>
          </a:bodyPr>
          <a:lstStyle/>
          <a:p>
            <a:pPr defTabSz="457200" fontAlgn="base">
              <a:spcBef>
                <a:spcPct val="0"/>
              </a:spcBef>
              <a:spcAft>
                <a:spcPct val="0"/>
              </a:spcAft>
            </a:pPr>
            <a:r>
              <a:rPr lang="en-GB" sz="2400" b="1" dirty="0">
                <a:solidFill>
                  <a:srgbClr val="FF6600"/>
                </a:solidFill>
                <a:latin typeface="Century Gothic" panose="020B0502020202020204" pitchFamily="34" charset="0"/>
                <a:ea typeface="ＭＳ Ｐゴシック" charset="0"/>
              </a:rPr>
              <a:t>Follow us</a:t>
            </a:r>
          </a:p>
        </p:txBody>
      </p:sp>
      <p:pic>
        <p:nvPicPr>
          <p:cNvPr id="20" name="Picture 19" descr="RGB_FooterPagePanel-02.png"/>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0" y="5656147"/>
            <a:ext cx="9144000" cy="1208911"/>
          </a:xfrm>
          <a:prstGeom prst="rect">
            <a:avLst/>
          </a:prstGeom>
        </p:spPr>
      </p:pic>
      <p:pic>
        <p:nvPicPr>
          <p:cNvPr id="23" name="Picture 3" descr="C:\Users\ashleigh.baldwin_y-e\AppData\Local\Microsoft\Windows\Temporary Internet Files\Content.IE5\CNOYINSY\MC900432529[1].png">
            <a:hlinkClick r:id="rId12" action="ppaction://hlinksldjump"/>
          </p:cNvPr>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545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descr="RGB_FooterPagePanel-04.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5653558"/>
            <a:ext cx="9144000" cy="1208911"/>
          </a:xfrm>
          <a:prstGeom prst="rect">
            <a:avLst/>
          </a:prstGeom>
        </p:spPr>
      </p:pic>
      <p:sp>
        <p:nvSpPr>
          <p:cNvPr id="12"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itle 1"/>
          <p:cNvSpPr>
            <a:spLocks noGrp="1"/>
          </p:cNvSpPr>
          <p:nvPr>
            <p:ph type="title"/>
          </p:nvPr>
        </p:nvSpPr>
        <p:spPr>
          <a:xfrm>
            <a:off x="457200" y="274638"/>
            <a:ext cx="8229600" cy="1143000"/>
          </a:xfrm>
          <a:prstGeom prst="rect">
            <a:avLst/>
          </a:prstGeom>
        </p:spPr>
        <p:txBody>
          <a:bodyPr/>
          <a:lstStyle>
            <a:lvl1pPr algn="l">
              <a:defRPr sz="2800" b="1" baseline="0">
                <a:solidFill>
                  <a:srgbClr val="00B0F0"/>
                </a:solidFill>
                <a:latin typeface="Century Gothic" panose="020B0502020202020204" pitchFamily="34" charset="0"/>
              </a:defRPr>
            </a:lvl1pPr>
          </a:lstStyle>
          <a:p>
            <a:r>
              <a:rPr lang="en-GB" dirty="0"/>
              <a:t>Click to edit Master title style</a:t>
            </a:r>
            <a:endParaRPr lang="en-US" dirty="0"/>
          </a:p>
        </p:txBody>
      </p:sp>
      <p:pic>
        <p:nvPicPr>
          <p:cNvPr id="8" name="Picture 3" descr="C:\Users\ashleigh.baldwin_y-e\AppData\Local\Microsoft\Windows\Temporary Internet Files\Content.IE5\CNOYINSY\MC900432529[1].png">
            <a:hlinkClick r:id="rId3" action="ppaction://hlinksldjump"/>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23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200166564-001 copy 2.jpg"/>
          <p:cNvPicPr>
            <a:picLocks noChangeAspect="1"/>
          </p:cNvPicPr>
          <p:nvPr userDrawn="1"/>
        </p:nvPicPr>
        <p:blipFill rotWithShape="1">
          <a:blip r:embed="rId2" cstate="email">
            <a:extLst>
              <a:ext uri="{28A0092B-C50C-407E-A947-70E740481C1C}">
                <a14:useLocalDpi xmlns:a14="http://schemas.microsoft.com/office/drawing/2010/main" val="0"/>
              </a:ext>
            </a:extLst>
          </a:blip>
          <a:srcRect t="2231"/>
          <a:stretch/>
        </p:blipFill>
        <p:spPr>
          <a:xfrm>
            <a:off x="0" y="0"/>
            <a:ext cx="9144000" cy="5518396"/>
          </a:xfrm>
          <a:prstGeom prst="rect">
            <a:avLst/>
          </a:prstGeom>
        </p:spPr>
      </p:pic>
      <p:sp>
        <p:nvSpPr>
          <p:cNvPr id="8" name="TextBox 3"/>
          <p:cNvSpPr txBox="1">
            <a:spLocks noChangeArrowheads="1"/>
          </p:cNvSpPr>
          <p:nvPr userDrawn="1"/>
        </p:nvSpPr>
        <p:spPr bwMode="auto">
          <a:xfrm rot="5400000">
            <a:off x="-1147410" y="1918071"/>
            <a:ext cx="317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base" hangingPunct="1">
              <a:spcBef>
                <a:spcPct val="0"/>
              </a:spcBef>
              <a:spcAft>
                <a:spcPct val="0"/>
              </a:spcAft>
              <a:defRPr/>
            </a:pPr>
            <a:r>
              <a:rPr lang="en-US" sz="2000" dirty="0">
                <a:solidFill>
                  <a:srgbClr val="EEECE1"/>
                </a:solidFill>
                <a:latin typeface="Century Gothic" charset="0"/>
                <a:cs typeface="Century Gothic" charset="0"/>
              </a:rPr>
              <a:t>the</a:t>
            </a:r>
            <a:r>
              <a:rPr lang="en-US" sz="2000" b="1" dirty="0">
                <a:solidFill>
                  <a:srgbClr val="EEECE1"/>
                </a:solidFill>
                <a:latin typeface="Century Gothic" charset="0"/>
                <a:cs typeface="Century Gothic" charset="0"/>
              </a:rPr>
              <a:t> business</a:t>
            </a:r>
            <a:r>
              <a:rPr lang="en-US" sz="2000" dirty="0">
                <a:solidFill>
                  <a:srgbClr val="EEECE1"/>
                </a:solidFill>
                <a:latin typeface="Century Gothic" charset="0"/>
                <a:cs typeface="Century Gothic" charset="0"/>
              </a:rPr>
              <a:t> of </a:t>
            </a:r>
            <a:r>
              <a:rPr lang="en-US" sz="2000" b="1" dirty="0">
                <a:solidFill>
                  <a:srgbClr val="EEECE1"/>
                </a:solidFill>
                <a:latin typeface="Century Gothic" charset="0"/>
                <a:cs typeface="Century Gothic" charset="0"/>
              </a:rPr>
              <a:t>life</a:t>
            </a:r>
            <a:endParaRPr lang="en-US" sz="2000" dirty="0">
              <a:solidFill>
                <a:srgbClr val="EEECE1"/>
              </a:solidFill>
              <a:latin typeface="Century Gothic" charset="0"/>
              <a:cs typeface="Century Gothic" charset="0"/>
            </a:endParaRPr>
          </a:p>
        </p:txBody>
      </p:sp>
      <p:pic>
        <p:nvPicPr>
          <p:cNvPr id="10" name="Picture 9" descr="ChapterPagePanel-06.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2953766"/>
            <a:ext cx="9144000" cy="3918245"/>
          </a:xfrm>
          <a:prstGeom prst="rect">
            <a:avLst/>
          </a:prstGeom>
        </p:spPr>
      </p:pic>
      <p:sp>
        <p:nvSpPr>
          <p:cNvPr id="11" name="Title 1"/>
          <p:cNvSpPr>
            <a:spLocks noGrp="1"/>
          </p:cNvSpPr>
          <p:nvPr>
            <p:ph type="ctrTitle"/>
          </p:nvPr>
        </p:nvSpPr>
        <p:spPr>
          <a:xfrm>
            <a:off x="228580" y="4164463"/>
            <a:ext cx="5080399" cy="421706"/>
          </a:xfrm>
          <a:prstGeom prst="rect">
            <a:avLst/>
          </a:prstGeom>
        </p:spPr>
        <p:txBody>
          <a:bodyPr/>
          <a:lstStyle>
            <a:lvl1pPr algn="l">
              <a:defRPr sz="2200" b="1" baseline="0">
                <a:solidFill>
                  <a:schemeClr val="bg1"/>
                </a:solidFill>
                <a:latin typeface="Century Gothic" panose="020B0502020202020204" pitchFamily="34" charset="0"/>
              </a:defRPr>
            </a:lvl1pPr>
          </a:lstStyle>
          <a:p>
            <a:r>
              <a:rPr lang="en-GB" dirty="0"/>
              <a:t>Click to edit Master title style</a:t>
            </a:r>
            <a:endParaRPr lang="en-US" dirty="0"/>
          </a:p>
        </p:txBody>
      </p:sp>
      <p:sp>
        <p:nvSpPr>
          <p:cNvPr id="12" name="Subtitle 2"/>
          <p:cNvSpPr>
            <a:spLocks noGrp="1"/>
          </p:cNvSpPr>
          <p:nvPr>
            <p:ph type="subTitle" idx="1"/>
          </p:nvPr>
        </p:nvSpPr>
        <p:spPr>
          <a:xfrm>
            <a:off x="251181" y="4599817"/>
            <a:ext cx="5057798" cy="1752600"/>
          </a:xfrm>
          <a:prstGeom prst="rect">
            <a:avLst/>
          </a:prstGeom>
        </p:spPr>
        <p:txBody>
          <a:bodyPr/>
          <a:lstStyle>
            <a:lvl1pPr marL="0" indent="0" algn="l">
              <a:buNone/>
              <a:defRPr sz="2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pic>
        <p:nvPicPr>
          <p:cNvPr id="14" name="Picture 3" descr="C:\Users\ashleigh.baldwin_y-e\AppData\Local\Microsoft\Windows\Temporary Internet Files\Content.IE5\CNOYINSY\MC900432529[1].png">
            <a:hlinkClick r:id="rId4" action="ppaction://hlinksldjump"/>
          </p:cNvPr>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161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7" name="Rectangle 16"/>
          <p:cNvSpPr/>
          <p:nvPr userDrawn="1"/>
        </p:nvSpPr>
        <p:spPr>
          <a:xfrm>
            <a:off x="0" y="0"/>
            <a:ext cx="9144000" cy="68870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GB" sz="2400">
              <a:solidFill>
                <a:prstClr val="white"/>
              </a:solidFill>
            </a:endParaRPr>
          </a:p>
        </p:txBody>
      </p:sp>
      <p:pic>
        <p:nvPicPr>
          <p:cNvPr id="7" name="Picture 2" descr="M:\Events &amp; Marketing\Marketing\Brand\YE Brand Pack\Logos\Logos for docs, ppt, excel etc &amp; digital\Small Text\YE_Logo_SmallText_whiteoutRGB.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895774" y="5718630"/>
            <a:ext cx="960716" cy="870857"/>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2"/>
          <p:cNvSpPr>
            <a:spLocks noGrp="1"/>
          </p:cNvSpPr>
          <p:nvPr>
            <p:ph idx="10"/>
          </p:nvPr>
        </p:nvSpPr>
        <p:spPr>
          <a:xfrm>
            <a:off x="457200" y="1600200"/>
            <a:ext cx="8229600" cy="4525963"/>
          </a:xfrm>
          <a:prstGeom prst="rect">
            <a:avLst/>
          </a:prstGeom>
        </p:spPr>
        <p:txBody>
          <a:bodyPr vert="horz" lIns="91440" tIns="45720" rIns="91440" bIns="45720"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Title 1"/>
          <p:cNvSpPr>
            <a:spLocks noGrp="1"/>
          </p:cNvSpPr>
          <p:nvPr>
            <p:ph type="title"/>
          </p:nvPr>
        </p:nvSpPr>
        <p:spPr>
          <a:xfrm>
            <a:off x="457200" y="274638"/>
            <a:ext cx="8229600" cy="1143000"/>
          </a:xfrm>
          <a:prstGeom prst="rect">
            <a:avLst/>
          </a:prstGeom>
        </p:spPr>
        <p:txBody>
          <a:bodyPr/>
          <a:lstStyle>
            <a:lvl1pPr algn="l">
              <a:defRPr sz="2800" b="1" baseline="0">
                <a:solidFill>
                  <a:schemeClr val="tx2">
                    <a:lumMod val="50000"/>
                  </a:schemeClr>
                </a:solidFill>
                <a:latin typeface="Century Gothic" panose="020B0502020202020204" pitchFamily="34" charset="0"/>
              </a:defRPr>
            </a:lvl1pPr>
          </a:lstStyle>
          <a:p>
            <a:r>
              <a:rPr lang="en-GB" dirty="0"/>
              <a:t>Click to edit Master title style</a:t>
            </a:r>
            <a:endParaRPr lang="en-US" dirty="0"/>
          </a:p>
        </p:txBody>
      </p:sp>
      <p:pic>
        <p:nvPicPr>
          <p:cNvPr id="9" name="Picture 3" descr="C:\Users\ashleigh.baldwin_y-e\AppData\Local\Microsoft\Windows\Temporary Internet Files\Content.IE5\CNOYINSY\MC900432529[1].png">
            <a:hlinkClick r:id="rId3" action="ppaction://hlinksldjump"/>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549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RGB_FooterPagePanel-04.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5653558"/>
            <a:ext cx="9144000" cy="1208911"/>
          </a:xfrm>
          <a:prstGeom prst="rect">
            <a:avLst/>
          </a:prstGeom>
        </p:spPr>
      </p:pic>
      <p:sp>
        <p:nvSpPr>
          <p:cNvPr id="12"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itle 1"/>
          <p:cNvSpPr>
            <a:spLocks noGrp="1"/>
          </p:cNvSpPr>
          <p:nvPr>
            <p:ph type="title"/>
          </p:nvPr>
        </p:nvSpPr>
        <p:spPr>
          <a:xfrm>
            <a:off x="457200" y="274638"/>
            <a:ext cx="8229600" cy="1143000"/>
          </a:xfrm>
          <a:prstGeom prst="rect">
            <a:avLst/>
          </a:prstGeom>
        </p:spPr>
        <p:txBody>
          <a:bodyPr/>
          <a:lstStyle>
            <a:lvl1pPr algn="l">
              <a:defRPr sz="2800" b="1" baseline="0">
                <a:solidFill>
                  <a:srgbClr val="00B0F0"/>
                </a:solidFill>
                <a:latin typeface="Century Gothic" panose="020B0502020202020204" pitchFamily="34" charset="0"/>
              </a:defRPr>
            </a:lvl1pPr>
          </a:lstStyle>
          <a:p>
            <a:r>
              <a:rPr lang="en-GB" dirty="0"/>
              <a:t>Click to edit Master title style</a:t>
            </a:r>
            <a:endParaRPr lang="en-US" dirty="0"/>
          </a:p>
        </p:txBody>
      </p:sp>
      <p:pic>
        <p:nvPicPr>
          <p:cNvPr id="8" name="Picture 3" descr="C:\Users\ashleigh.baldwin_y-e\AppData\Local\Microsoft\Windows\Temporary Internet Files\Content.IE5\CNOYINSY\MC900432529[1].png">
            <a:hlinkClick r:id="rId3" action="ppaction://hlinksldjump"/>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809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Box 21"/>
          <p:cNvSpPr txBox="1">
            <a:spLocks noChangeArrowheads="1"/>
          </p:cNvSpPr>
          <p:nvPr userDrawn="1"/>
        </p:nvSpPr>
        <p:spPr bwMode="auto">
          <a:xfrm>
            <a:off x="210253" y="477560"/>
            <a:ext cx="4644042"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base" hangingPunct="1">
              <a:lnSpc>
                <a:spcPct val="90000"/>
              </a:lnSpc>
              <a:spcBef>
                <a:spcPct val="0"/>
              </a:spcBef>
              <a:spcAft>
                <a:spcPct val="0"/>
              </a:spcAft>
              <a:defRPr/>
            </a:pPr>
            <a:r>
              <a:rPr lang="en-US" sz="2800" b="1" spc="-150" dirty="0">
                <a:solidFill>
                  <a:srgbClr val="00B0F0"/>
                </a:solidFill>
                <a:latin typeface="Century Gothic" charset="0"/>
                <a:cs typeface="Century Gothic" charset="0"/>
              </a:rPr>
              <a:t>More Information</a:t>
            </a:r>
            <a:br>
              <a:rPr lang="en-US" sz="2000" b="1" spc="-150" dirty="0">
                <a:solidFill>
                  <a:srgbClr val="95C11F"/>
                </a:solidFill>
                <a:latin typeface="Century Gothic" charset="0"/>
                <a:cs typeface="Century Gothic" charset="0"/>
              </a:rPr>
            </a:br>
            <a:endParaRPr lang="en-US" sz="2000" b="1" spc="-150" dirty="0">
              <a:solidFill>
                <a:srgbClr val="95C11F"/>
              </a:solidFill>
              <a:latin typeface="Century Gothic" charset="0"/>
              <a:cs typeface="Century Gothic" charset="0"/>
            </a:endParaRPr>
          </a:p>
          <a:p>
            <a:pPr defTabSz="457200" eaLnBrk="1" fontAlgn="base" hangingPunct="1">
              <a:lnSpc>
                <a:spcPct val="90000"/>
              </a:lnSpc>
              <a:spcBef>
                <a:spcPct val="0"/>
              </a:spcBef>
              <a:spcAft>
                <a:spcPct val="0"/>
              </a:spcAft>
              <a:defRPr/>
            </a:pPr>
            <a:endParaRPr lang="en-US" sz="2000" spc="-150" dirty="0">
              <a:solidFill>
                <a:prstClr val="black">
                  <a:lumMod val="65000"/>
                  <a:lumOff val="35000"/>
                </a:prstClr>
              </a:solidFill>
              <a:latin typeface="Century Gothic" charset="0"/>
              <a:cs typeface="Century Gothic" charset="0"/>
            </a:endParaRPr>
          </a:p>
        </p:txBody>
      </p:sp>
      <p:sp>
        <p:nvSpPr>
          <p:cNvPr id="8" name="Rectangle 7"/>
          <p:cNvSpPr/>
          <p:nvPr userDrawn="1"/>
        </p:nvSpPr>
        <p:spPr>
          <a:xfrm>
            <a:off x="4978596" y="2026201"/>
            <a:ext cx="3409696" cy="424732"/>
          </a:xfrm>
          <a:prstGeom prst="rect">
            <a:avLst/>
          </a:prstGeom>
        </p:spPr>
        <p:txBody>
          <a:bodyPr wrap="square">
            <a:spAutoFit/>
          </a:bodyPr>
          <a:lstStyle/>
          <a:p>
            <a:pPr algn="ctr" defTabSz="457200" fontAlgn="base">
              <a:lnSpc>
                <a:spcPct val="120000"/>
              </a:lnSpc>
              <a:spcBef>
                <a:spcPct val="0"/>
              </a:spcBef>
              <a:spcAft>
                <a:spcPct val="0"/>
              </a:spcAft>
            </a:pPr>
            <a:r>
              <a:rPr lang="en-GB" altLang="en-US" dirty="0">
                <a:solidFill>
                  <a:prstClr val="black"/>
                </a:solidFill>
                <a:latin typeface="Century Gothic" panose="020B0502020202020204" pitchFamily="34" charset="0"/>
                <a:ea typeface="ＭＳ Ｐゴシック" charset="0"/>
                <a:hlinkClick r:id="rId2"/>
              </a:rPr>
              <a:t>twitter.com/youngenterprise</a:t>
            </a:r>
            <a:endParaRPr lang="en-GB" altLang="en-US" dirty="0">
              <a:solidFill>
                <a:prstClr val="black"/>
              </a:solidFill>
              <a:latin typeface="Century Gothic" panose="020B0502020202020204" pitchFamily="34" charset="0"/>
              <a:ea typeface="ＭＳ Ｐゴシック" charset="0"/>
            </a:endParaRPr>
          </a:p>
        </p:txBody>
      </p:sp>
      <p:pic>
        <p:nvPicPr>
          <p:cNvPr id="9" name="Picture 3"/>
          <p:cNvPicPr>
            <a:picLocks noChangeAspect="1" noChangeArrowheads="1"/>
          </p:cNvPicPr>
          <p:nvPr userDrawn="1"/>
        </p:nvPicPr>
        <p:blipFill rotWithShape="1">
          <a:blip r:embed="rId3" cstate="email">
            <a:extLst>
              <a:ext uri="{28A0092B-C50C-407E-A947-70E740481C1C}">
                <a14:useLocalDpi xmlns:a14="http://schemas.microsoft.com/office/drawing/2010/main" val="0"/>
              </a:ext>
            </a:extLst>
          </a:blip>
          <a:srcRect l="13690" t="6956" r="14050" b="3629"/>
          <a:stretch/>
        </p:blipFill>
        <p:spPr bwMode="auto">
          <a:xfrm>
            <a:off x="893552" y="3950118"/>
            <a:ext cx="2165155" cy="188763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10" name="Picture 4" descr="http://bestcamera.biz/wp-content/uploads/2014/08/facebook-logo-icon.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4197365" y="3758763"/>
            <a:ext cx="781229" cy="7812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4197367" y="1806384"/>
            <a:ext cx="781229" cy="781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descr="http://img3.wikia.nocookie.net/__cb20120205042450/glee/images/b/b6/Youtube-logo.png"/>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4112728" y="4617354"/>
            <a:ext cx="950501" cy="950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http://www.accesslockservice.com.au/images/pinterest.png"/>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4133646" y="2747702"/>
            <a:ext cx="908669" cy="9086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210253" y="1139423"/>
            <a:ext cx="3586348" cy="2529923"/>
          </a:xfrm>
          <a:prstGeom prst="rect">
            <a:avLst/>
          </a:prstGeom>
          <a:noFill/>
        </p:spPr>
        <p:txBody>
          <a:bodyPr wrap="square" rtlCol="0">
            <a:spAutoFit/>
          </a:bodyPr>
          <a:lstStyle/>
          <a:p>
            <a:pPr defTabSz="457200" fontAlgn="base">
              <a:lnSpc>
                <a:spcPct val="120000"/>
              </a:lnSpc>
              <a:spcBef>
                <a:spcPct val="0"/>
              </a:spcBef>
              <a:spcAft>
                <a:spcPct val="0"/>
              </a:spcAft>
            </a:pPr>
            <a:r>
              <a:rPr lang="en-GB" altLang="en-US" sz="2400" dirty="0">
                <a:solidFill>
                  <a:prstClr val="black"/>
                </a:solidFill>
                <a:latin typeface="Century Gothic" panose="020B0502020202020204" pitchFamily="34" charset="0"/>
                <a:ea typeface="ＭＳ Ｐゴシック" charset="0"/>
              </a:rPr>
              <a:t>Contact your local YE representative:</a:t>
            </a:r>
          </a:p>
          <a:p>
            <a:pPr defTabSz="457200" fontAlgn="base">
              <a:lnSpc>
                <a:spcPct val="120000"/>
              </a:lnSpc>
              <a:spcBef>
                <a:spcPct val="0"/>
              </a:spcBef>
              <a:spcAft>
                <a:spcPct val="0"/>
              </a:spcAft>
            </a:pPr>
            <a:endParaRPr lang="en-GB" altLang="en-US" sz="1100" dirty="0">
              <a:solidFill>
                <a:prstClr val="black"/>
              </a:solidFill>
              <a:latin typeface="Century Gothic" panose="020B0502020202020204" pitchFamily="34" charset="0"/>
              <a:ea typeface="ＭＳ Ｐゴシック" charset="0"/>
            </a:endParaRPr>
          </a:p>
          <a:p>
            <a:pPr defTabSz="457200" fontAlgn="base">
              <a:lnSpc>
                <a:spcPct val="120000"/>
              </a:lnSpc>
              <a:spcBef>
                <a:spcPct val="0"/>
              </a:spcBef>
              <a:spcAft>
                <a:spcPct val="0"/>
              </a:spcAft>
            </a:pPr>
            <a:r>
              <a:rPr lang="en-GB" altLang="en-US" sz="2400" dirty="0">
                <a:solidFill>
                  <a:prstClr val="black"/>
                </a:solidFill>
                <a:latin typeface="Century Gothic" panose="020B0502020202020204" pitchFamily="34" charset="0"/>
                <a:ea typeface="ＭＳ Ｐゴシック" charset="0"/>
              </a:rPr>
              <a:t>Visit </a:t>
            </a:r>
            <a:r>
              <a:rPr lang="en-GB" altLang="en-US" sz="2400" dirty="0">
                <a:solidFill>
                  <a:prstClr val="black"/>
                </a:solidFill>
                <a:latin typeface="Century Gothic" panose="020B0502020202020204" pitchFamily="34" charset="0"/>
                <a:ea typeface="ＭＳ Ｐゴシック" charset="0"/>
                <a:hlinkClick r:id="rId8"/>
              </a:rPr>
              <a:t>www.y-e.org.uk</a:t>
            </a:r>
            <a:endParaRPr lang="en-GB" altLang="en-US" sz="2400" dirty="0">
              <a:solidFill>
                <a:prstClr val="black"/>
              </a:solidFill>
              <a:latin typeface="Century Gothic" panose="020B0502020202020204" pitchFamily="34" charset="0"/>
              <a:ea typeface="ＭＳ Ｐゴシック" charset="0"/>
            </a:endParaRPr>
          </a:p>
          <a:p>
            <a:pPr defTabSz="457200" fontAlgn="base">
              <a:lnSpc>
                <a:spcPct val="120000"/>
              </a:lnSpc>
              <a:spcBef>
                <a:spcPct val="0"/>
              </a:spcBef>
              <a:spcAft>
                <a:spcPct val="0"/>
              </a:spcAft>
            </a:pPr>
            <a:r>
              <a:rPr lang="en-GB" altLang="en-US" sz="2400" dirty="0">
                <a:solidFill>
                  <a:prstClr val="black"/>
                </a:solidFill>
                <a:latin typeface="Century Gothic" panose="020B0502020202020204" pitchFamily="34" charset="0"/>
                <a:ea typeface="ＭＳ Ｐゴシック" charset="0"/>
              </a:rPr>
              <a:t>Phone 01865 776 845</a:t>
            </a:r>
          </a:p>
          <a:p>
            <a:pPr defTabSz="457200" fontAlgn="base">
              <a:lnSpc>
                <a:spcPct val="120000"/>
              </a:lnSpc>
              <a:spcBef>
                <a:spcPct val="0"/>
              </a:spcBef>
              <a:spcAft>
                <a:spcPct val="0"/>
              </a:spcAft>
            </a:pPr>
            <a:r>
              <a:rPr lang="en-GB" altLang="en-US" sz="2400" dirty="0">
                <a:solidFill>
                  <a:prstClr val="black"/>
                </a:solidFill>
                <a:latin typeface="Century Gothic" panose="020B0502020202020204" pitchFamily="34" charset="0"/>
                <a:ea typeface="ＭＳ Ｐゴシック" charset="0"/>
              </a:rPr>
              <a:t>Email </a:t>
            </a:r>
            <a:r>
              <a:rPr lang="en-GB" altLang="en-US" sz="2400" dirty="0">
                <a:solidFill>
                  <a:prstClr val="black"/>
                </a:solidFill>
                <a:latin typeface="Century Gothic" panose="020B0502020202020204" pitchFamily="34" charset="0"/>
                <a:ea typeface="ＭＳ Ｐゴシック" charset="0"/>
                <a:hlinkClick r:id="rId9"/>
              </a:rPr>
              <a:t>info@y-e.org.uk</a:t>
            </a:r>
            <a:endParaRPr lang="en-GB" altLang="en-US" sz="2400" dirty="0">
              <a:solidFill>
                <a:prstClr val="black"/>
              </a:solidFill>
              <a:latin typeface="Century Gothic" panose="020B0502020202020204" pitchFamily="34" charset="0"/>
              <a:ea typeface="ＭＳ Ｐゴシック" charset="0"/>
            </a:endParaRPr>
          </a:p>
        </p:txBody>
      </p:sp>
      <p:sp>
        <p:nvSpPr>
          <p:cNvPr id="15" name="TextBox 14"/>
          <p:cNvSpPr txBox="1"/>
          <p:nvPr userDrawn="1"/>
        </p:nvSpPr>
        <p:spPr>
          <a:xfrm>
            <a:off x="4949300" y="3981058"/>
            <a:ext cx="4160160" cy="424732"/>
          </a:xfrm>
          <a:prstGeom prst="rect">
            <a:avLst/>
          </a:prstGeom>
          <a:noFill/>
        </p:spPr>
        <p:txBody>
          <a:bodyPr wrap="square" rtlCol="0">
            <a:spAutoFit/>
          </a:bodyPr>
          <a:lstStyle/>
          <a:p>
            <a:pPr algn="ctr" defTabSz="457200" fontAlgn="base">
              <a:lnSpc>
                <a:spcPct val="120000"/>
              </a:lnSpc>
              <a:spcBef>
                <a:spcPct val="0"/>
              </a:spcBef>
              <a:spcAft>
                <a:spcPct val="0"/>
              </a:spcAft>
            </a:pPr>
            <a:r>
              <a:rPr lang="en-GB" altLang="en-US" dirty="0">
                <a:solidFill>
                  <a:prstClr val="black"/>
                </a:solidFill>
                <a:latin typeface="Century Gothic" panose="020B0502020202020204" pitchFamily="34" charset="0"/>
                <a:ea typeface="ＭＳ Ｐゴシック" charset="0"/>
                <a:hlinkClick r:id="rId10"/>
              </a:rPr>
              <a:t>facebook.com/youngenterpriseuk</a:t>
            </a:r>
            <a:endParaRPr lang="en-GB" altLang="en-US" dirty="0">
              <a:solidFill>
                <a:prstClr val="black"/>
              </a:solidFill>
              <a:latin typeface="Century Gothic" panose="020B0502020202020204" pitchFamily="34" charset="0"/>
              <a:ea typeface="ＭＳ Ｐゴシック" charset="0"/>
            </a:endParaRPr>
          </a:p>
        </p:txBody>
      </p:sp>
      <p:sp>
        <p:nvSpPr>
          <p:cNvPr id="16" name="TextBox 15"/>
          <p:cNvSpPr txBox="1"/>
          <p:nvPr userDrawn="1"/>
        </p:nvSpPr>
        <p:spPr>
          <a:xfrm>
            <a:off x="5042315" y="3003722"/>
            <a:ext cx="4117010" cy="369332"/>
          </a:xfrm>
          <a:prstGeom prst="rect">
            <a:avLst/>
          </a:prstGeom>
          <a:noFill/>
        </p:spPr>
        <p:txBody>
          <a:bodyPr wrap="square" rtlCol="0">
            <a:spAutoFit/>
          </a:bodyPr>
          <a:lstStyle/>
          <a:p>
            <a:pPr defTabSz="457200" fontAlgn="base">
              <a:spcBef>
                <a:spcPct val="0"/>
              </a:spcBef>
              <a:spcAft>
                <a:spcPct val="0"/>
              </a:spcAft>
            </a:pPr>
            <a:r>
              <a:rPr lang="en-GB" u="sng" dirty="0">
                <a:solidFill>
                  <a:srgbClr val="00B0F0"/>
                </a:solidFill>
                <a:latin typeface="Century Gothic" panose="020B0502020202020204" pitchFamily="34" charset="0"/>
                <a:ea typeface="ＭＳ Ｐゴシック" charset="0"/>
              </a:rPr>
              <a:t>pinterest.com/youngenterprise</a:t>
            </a:r>
          </a:p>
        </p:txBody>
      </p:sp>
      <p:sp>
        <p:nvSpPr>
          <p:cNvPr id="17" name="TextBox 16"/>
          <p:cNvSpPr txBox="1"/>
          <p:nvPr userDrawn="1"/>
        </p:nvSpPr>
        <p:spPr>
          <a:xfrm>
            <a:off x="5063229" y="4996506"/>
            <a:ext cx="4492598" cy="424732"/>
          </a:xfrm>
          <a:prstGeom prst="rect">
            <a:avLst/>
          </a:prstGeom>
          <a:noFill/>
        </p:spPr>
        <p:txBody>
          <a:bodyPr wrap="square" rtlCol="0">
            <a:spAutoFit/>
          </a:bodyPr>
          <a:lstStyle/>
          <a:p>
            <a:pPr algn="thaiDist" defTabSz="457200" fontAlgn="base">
              <a:lnSpc>
                <a:spcPct val="120000"/>
              </a:lnSpc>
              <a:spcBef>
                <a:spcPct val="0"/>
              </a:spcBef>
              <a:spcAft>
                <a:spcPct val="0"/>
              </a:spcAft>
            </a:pPr>
            <a:r>
              <a:rPr lang="en-GB" altLang="en-US" u="sng" dirty="0">
                <a:solidFill>
                  <a:srgbClr val="00B0F0"/>
                </a:solidFill>
                <a:latin typeface="Century Gothic" panose="020B0502020202020204" pitchFamily="34" charset="0"/>
                <a:ea typeface="ＭＳ Ｐゴシック" charset="0"/>
              </a:rPr>
              <a:t>youtube.com/youngenterpriseuk</a:t>
            </a:r>
          </a:p>
        </p:txBody>
      </p:sp>
      <p:sp>
        <p:nvSpPr>
          <p:cNvPr id="18" name="TextBox 17"/>
          <p:cNvSpPr txBox="1"/>
          <p:nvPr userDrawn="1"/>
        </p:nvSpPr>
        <p:spPr>
          <a:xfrm>
            <a:off x="6163436" y="4525095"/>
            <a:ext cx="3464674" cy="461665"/>
          </a:xfrm>
          <a:prstGeom prst="rect">
            <a:avLst/>
          </a:prstGeom>
          <a:noFill/>
        </p:spPr>
        <p:txBody>
          <a:bodyPr wrap="square" rtlCol="0">
            <a:spAutoFit/>
          </a:bodyPr>
          <a:lstStyle/>
          <a:p>
            <a:pPr defTabSz="457200" fontAlgn="base">
              <a:spcBef>
                <a:spcPct val="0"/>
              </a:spcBef>
              <a:spcAft>
                <a:spcPct val="0"/>
              </a:spcAft>
            </a:pPr>
            <a:r>
              <a:rPr lang="en-GB" sz="2400" b="1" dirty="0">
                <a:solidFill>
                  <a:srgbClr val="00B0F0"/>
                </a:solidFill>
                <a:latin typeface="Century Gothic" panose="020B0502020202020204" pitchFamily="34" charset="0"/>
                <a:ea typeface="ＭＳ Ｐゴシック" charset="0"/>
              </a:rPr>
              <a:t>See us</a:t>
            </a:r>
          </a:p>
        </p:txBody>
      </p:sp>
      <p:sp>
        <p:nvSpPr>
          <p:cNvPr id="19" name="TextBox 18"/>
          <p:cNvSpPr txBox="1"/>
          <p:nvPr userDrawn="1"/>
        </p:nvSpPr>
        <p:spPr>
          <a:xfrm>
            <a:off x="6163436" y="3519393"/>
            <a:ext cx="3464674" cy="461665"/>
          </a:xfrm>
          <a:prstGeom prst="rect">
            <a:avLst/>
          </a:prstGeom>
          <a:noFill/>
        </p:spPr>
        <p:txBody>
          <a:bodyPr wrap="square" rtlCol="0">
            <a:spAutoFit/>
          </a:bodyPr>
          <a:lstStyle/>
          <a:p>
            <a:pPr defTabSz="457200" fontAlgn="base">
              <a:spcBef>
                <a:spcPct val="0"/>
              </a:spcBef>
              <a:spcAft>
                <a:spcPct val="0"/>
              </a:spcAft>
            </a:pPr>
            <a:r>
              <a:rPr lang="en-GB" sz="2400" b="1" dirty="0">
                <a:solidFill>
                  <a:srgbClr val="00B0F0"/>
                </a:solidFill>
                <a:latin typeface="Century Gothic" panose="020B0502020202020204" pitchFamily="34" charset="0"/>
                <a:ea typeface="ＭＳ Ｐゴシック" charset="0"/>
              </a:rPr>
              <a:t>Like us</a:t>
            </a:r>
          </a:p>
        </p:txBody>
      </p:sp>
      <p:sp>
        <p:nvSpPr>
          <p:cNvPr id="20" name="TextBox 19"/>
          <p:cNvSpPr txBox="1"/>
          <p:nvPr userDrawn="1"/>
        </p:nvSpPr>
        <p:spPr>
          <a:xfrm>
            <a:off x="6006520" y="1540664"/>
            <a:ext cx="3464674" cy="461665"/>
          </a:xfrm>
          <a:prstGeom prst="rect">
            <a:avLst/>
          </a:prstGeom>
          <a:noFill/>
        </p:spPr>
        <p:txBody>
          <a:bodyPr wrap="square" rtlCol="0">
            <a:spAutoFit/>
          </a:bodyPr>
          <a:lstStyle/>
          <a:p>
            <a:pPr defTabSz="457200" fontAlgn="base">
              <a:spcBef>
                <a:spcPct val="0"/>
              </a:spcBef>
              <a:spcAft>
                <a:spcPct val="0"/>
              </a:spcAft>
            </a:pPr>
            <a:r>
              <a:rPr lang="en-GB" sz="2400" b="1" dirty="0">
                <a:solidFill>
                  <a:srgbClr val="00B0F0"/>
                </a:solidFill>
                <a:latin typeface="Century Gothic" panose="020B0502020202020204" pitchFamily="34" charset="0"/>
                <a:ea typeface="ＭＳ Ｐゴシック" charset="0"/>
              </a:rPr>
              <a:t>Follow us</a:t>
            </a:r>
          </a:p>
        </p:txBody>
      </p:sp>
      <p:pic>
        <p:nvPicPr>
          <p:cNvPr id="21" name="Picture 20" descr="RGB_FooterPagePanel-04.png"/>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0" y="5653558"/>
            <a:ext cx="9144000" cy="1208911"/>
          </a:xfrm>
          <a:prstGeom prst="rect">
            <a:avLst/>
          </a:prstGeom>
        </p:spPr>
      </p:pic>
      <p:pic>
        <p:nvPicPr>
          <p:cNvPr id="24" name="Picture 3" descr="C:\Users\ashleigh.baldwin_y-e\AppData\Local\Microsoft\Windows\Temporary Internet Files\Content.IE5\CNOYINSY\MC900432529[1].png">
            <a:hlinkClick r:id="rId12" action="ppaction://hlinksldjump"/>
          </p:cNvPr>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5706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8"/>
            <a:ext cx="8229600" cy="1143000"/>
          </a:xfrm>
          <a:prstGeom prst="rect">
            <a:avLst/>
          </a:prstGeom>
        </p:spPr>
        <p:txBody>
          <a:bodyPr/>
          <a:lstStyle>
            <a:lvl1pPr algn="l">
              <a:defRPr sz="2800" b="1" baseline="0">
                <a:solidFill>
                  <a:srgbClr val="FF6600"/>
                </a:solidFill>
                <a:latin typeface="Century Gothic" panose="020B0502020202020204" pitchFamily="34" charset="0"/>
              </a:defRPr>
            </a:lvl1pPr>
          </a:lstStyle>
          <a:p>
            <a:r>
              <a:rPr lang="en-GB" dirty="0"/>
              <a:t>Click to edit Master title style</a:t>
            </a:r>
            <a:endParaRPr lang="en-US" dirty="0"/>
          </a:p>
        </p:txBody>
      </p:sp>
      <p:pic>
        <p:nvPicPr>
          <p:cNvPr id="10" name="Picture 9" descr="RGB_FooterPagePanel-02.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5656147"/>
            <a:ext cx="9144000" cy="1208911"/>
          </a:xfrm>
          <a:prstGeom prst="rect">
            <a:avLst/>
          </a:prstGeom>
        </p:spPr>
      </p:pic>
      <p:sp>
        <p:nvSpPr>
          <p:cNvPr id="13"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3" descr="C:\Users\ashleigh.baldwin_y-e\AppData\Local\Microsoft\Windows\Temporary Internet Files\Content.IE5\CNOYINSY\MC900432529[1].png">
            <a:hlinkClick r:id="rId3" action="ppaction://hlinksldjump"/>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472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6" name="Picture 5" descr="RGB_FooterPagePanel-05.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5654445"/>
            <a:ext cx="9144000" cy="1208911"/>
          </a:xfrm>
          <a:prstGeom prst="rect">
            <a:avLst/>
          </a:prstGeom>
        </p:spPr>
      </p:pic>
      <p:sp>
        <p:nvSpPr>
          <p:cNvPr id="8" name="Title 1"/>
          <p:cNvSpPr>
            <a:spLocks noGrp="1"/>
          </p:cNvSpPr>
          <p:nvPr>
            <p:ph type="title"/>
          </p:nvPr>
        </p:nvSpPr>
        <p:spPr>
          <a:xfrm>
            <a:off x="457200" y="274638"/>
            <a:ext cx="8229600" cy="1143000"/>
          </a:xfrm>
          <a:prstGeom prst="rect">
            <a:avLst/>
          </a:prstGeom>
        </p:spPr>
        <p:txBody>
          <a:bodyPr/>
          <a:lstStyle>
            <a:lvl1pPr algn="l">
              <a:defRPr sz="2800" b="1" baseline="0">
                <a:solidFill>
                  <a:srgbClr val="0070C0"/>
                </a:solidFill>
                <a:latin typeface="Century Gothic" panose="020B0502020202020204" pitchFamily="34" charset="0"/>
              </a:defRPr>
            </a:lvl1pPr>
          </a:lstStyle>
          <a:p>
            <a:r>
              <a:rPr lang="en-GB" dirty="0"/>
              <a:t>Click to edit Master title style</a:t>
            </a:r>
            <a:endParaRPr lang="en-US" dirty="0"/>
          </a:p>
        </p:txBody>
      </p:sp>
      <p:sp>
        <p:nvSpPr>
          <p:cNvPr id="9"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3" descr="C:\Users\ashleigh.baldwin_y-e\AppData\Local\Microsoft\Windows\Temporary Internet Files\Content.IE5\CNOYINSY\MC900432529[1].png">
            <a:hlinkClick r:id="rId3" action="ppaction://hlinksldjump"/>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8734168" y="1"/>
            <a:ext cx="409832" cy="40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77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D1D4005-A508-49DB-9CA9-18238C023A04}" type="datetimeFigureOut">
              <a:rPr lang="en-GB" smtClean="0">
                <a:solidFill>
                  <a:prstClr val="black">
                    <a:tint val="75000"/>
                  </a:prstClr>
                </a:solidFill>
              </a:rPr>
              <a:pPr/>
              <a:t>21/05/2021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C73A4BD-4EBA-404C-B058-50F96FE6A7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81413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1D4005-A508-49DB-9CA9-18238C023A04}" type="datetimeFigureOut">
              <a:rPr lang="en-GB" smtClean="0">
                <a:solidFill>
                  <a:prstClr val="black">
                    <a:tint val="75000"/>
                  </a:prstClr>
                </a:solidFill>
              </a:rPr>
              <a:pPr/>
              <a:t>21/05/2021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C73A4BD-4EBA-404C-B058-50F96FE6A7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9875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D1D4005-A508-49DB-9CA9-18238C023A04}" type="datetimeFigureOut">
              <a:rPr lang="en-GB" smtClean="0"/>
              <a:t>21/05/2021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73A4BD-4EBA-404C-B058-50F96FE6A752}" type="slidenum">
              <a:rPr lang="en-GB" smtClean="0"/>
              <a:t>‹#›</a:t>
            </a:fld>
            <a:endParaRPr lang="en-GB"/>
          </a:p>
        </p:txBody>
      </p:sp>
    </p:spTree>
    <p:extLst>
      <p:ext uri="{BB962C8B-B14F-4D97-AF65-F5344CB8AC3E}">
        <p14:creationId xmlns:p14="http://schemas.microsoft.com/office/powerpoint/2010/main" val="1158957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D4005-A508-49DB-9CA9-18238C023A04}" type="datetimeFigureOut">
              <a:rPr lang="en-GB" smtClean="0">
                <a:solidFill>
                  <a:prstClr val="black">
                    <a:tint val="75000"/>
                  </a:prstClr>
                </a:solidFill>
              </a:rPr>
              <a:pPr/>
              <a:t>21/05/2021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C73A4BD-4EBA-404C-B058-50F96FE6A7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5024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D1D4005-A508-49DB-9CA9-18238C023A04}" type="datetimeFigureOut">
              <a:rPr lang="en-GB" smtClean="0">
                <a:solidFill>
                  <a:prstClr val="black">
                    <a:tint val="75000"/>
                  </a:prstClr>
                </a:solidFill>
              </a:rPr>
              <a:pPr/>
              <a:t>21/05/2021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C73A4BD-4EBA-404C-B058-50F96FE6A7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30467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D1D4005-A508-49DB-9CA9-18238C023A04}" type="datetimeFigureOut">
              <a:rPr lang="en-GB" smtClean="0">
                <a:solidFill>
                  <a:prstClr val="black">
                    <a:tint val="75000"/>
                  </a:prstClr>
                </a:solidFill>
              </a:rPr>
              <a:pPr/>
              <a:t>21/05/2021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C73A4BD-4EBA-404C-B058-50F96FE6A7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59231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D1D4005-A508-49DB-9CA9-18238C023A04}" type="datetimeFigureOut">
              <a:rPr lang="en-GB" smtClean="0">
                <a:solidFill>
                  <a:prstClr val="black">
                    <a:tint val="75000"/>
                  </a:prstClr>
                </a:solidFill>
              </a:rPr>
              <a:pPr/>
              <a:t>21/05/2021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C73A4BD-4EBA-404C-B058-50F96FE6A7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21875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D4005-A508-49DB-9CA9-18238C023A04}" type="datetimeFigureOut">
              <a:rPr lang="en-GB" smtClean="0">
                <a:solidFill>
                  <a:prstClr val="black">
                    <a:tint val="75000"/>
                  </a:prstClr>
                </a:solidFill>
              </a:rPr>
              <a:pPr/>
              <a:t>21/05/2021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C73A4BD-4EBA-404C-B058-50F96FE6A7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0429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1D4005-A508-49DB-9CA9-18238C023A04}" type="datetimeFigureOut">
              <a:rPr lang="en-GB" smtClean="0">
                <a:solidFill>
                  <a:prstClr val="black">
                    <a:tint val="75000"/>
                  </a:prstClr>
                </a:solidFill>
              </a:rPr>
              <a:pPr/>
              <a:t>21/05/2021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C73A4BD-4EBA-404C-B058-50F96FE6A7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47663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1D4005-A508-49DB-9CA9-18238C023A04}" type="datetimeFigureOut">
              <a:rPr lang="en-GB" smtClean="0">
                <a:solidFill>
                  <a:prstClr val="black">
                    <a:tint val="75000"/>
                  </a:prstClr>
                </a:solidFill>
              </a:rPr>
              <a:pPr/>
              <a:t>21/05/2021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C73A4BD-4EBA-404C-B058-50F96FE6A7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74099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1D4005-A508-49DB-9CA9-18238C023A04}" type="datetimeFigureOut">
              <a:rPr lang="en-GB" smtClean="0">
                <a:solidFill>
                  <a:prstClr val="black">
                    <a:tint val="75000"/>
                  </a:prstClr>
                </a:solidFill>
              </a:rPr>
              <a:pPr/>
              <a:t>21/05/2021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C73A4BD-4EBA-404C-B058-50F96FE6A7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985869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1D4005-A508-49DB-9CA9-18238C023A04}" type="datetimeFigureOut">
              <a:rPr lang="en-GB" smtClean="0">
                <a:solidFill>
                  <a:prstClr val="black">
                    <a:tint val="75000"/>
                  </a:prstClr>
                </a:solidFill>
              </a:rPr>
              <a:pPr/>
              <a:t>21/05/2021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C73A4BD-4EBA-404C-B058-50F96FE6A7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94913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ink Doodle Divider">
    <p:spTree>
      <p:nvGrpSpPr>
        <p:cNvPr id="1" name=""/>
        <p:cNvGrpSpPr/>
        <p:nvPr/>
      </p:nvGrpSpPr>
      <p:grpSpPr>
        <a:xfrm>
          <a:off x="0" y="0"/>
          <a:ext cx="0" cy="0"/>
          <a:chOff x="0" y="0"/>
          <a:chExt cx="0" cy="0"/>
        </a:xfrm>
      </p:grpSpPr>
      <p:pic>
        <p:nvPicPr>
          <p:cNvPr id="5" name="Picture 1" descr="Divider_3_plain-0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353646" y="342655"/>
            <a:ext cx="4413739" cy="624499"/>
          </a:xfrm>
          <a:prstGeom prst="rect">
            <a:avLst/>
          </a:prstGeom>
        </p:spPr>
        <p:txBody>
          <a:bodyPr/>
          <a:lstStyle>
            <a:lvl1pPr algn="l">
              <a:defRPr sz="2400" b="1" i="0" spc="-150">
                <a:solidFill>
                  <a:srgbClr val="BED600"/>
                </a:solidFill>
                <a:latin typeface="Lucida Fax"/>
                <a:cs typeface="Lucida Fax"/>
              </a:defRPr>
            </a:lvl1pPr>
          </a:lstStyle>
          <a:p>
            <a:r>
              <a:rPr lang="en-GB" dirty="0"/>
              <a:t>Click to edit Master title style</a:t>
            </a:r>
            <a:endParaRPr lang="en-US" dirty="0"/>
          </a:p>
        </p:txBody>
      </p:sp>
      <p:sp>
        <p:nvSpPr>
          <p:cNvPr id="9" name="Subtitle 2"/>
          <p:cNvSpPr>
            <a:spLocks noGrp="1"/>
          </p:cNvSpPr>
          <p:nvPr>
            <p:ph type="subTitle" idx="1"/>
          </p:nvPr>
        </p:nvSpPr>
        <p:spPr>
          <a:xfrm>
            <a:off x="353646" y="984738"/>
            <a:ext cx="4413739" cy="412262"/>
          </a:xfrm>
          <a:prstGeom prst="rect">
            <a:avLst/>
          </a:prstGeom>
        </p:spPr>
        <p:txBody>
          <a:bodyPr/>
          <a:lstStyle>
            <a:lvl1pPr marL="0" indent="0" algn="l">
              <a:buNone/>
              <a:defRPr sz="1800" b="0" i="0">
                <a:solidFill>
                  <a:srgbClr val="BED600"/>
                </a:solidFill>
                <a:latin typeface="Lucida Fax"/>
                <a:cs typeface="Lucida Fax"/>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11" name="Picture Placeholder 8"/>
          <p:cNvSpPr>
            <a:spLocks noGrp="1"/>
          </p:cNvSpPr>
          <p:nvPr>
            <p:ph type="pic" sz="quarter" idx="11"/>
          </p:nvPr>
        </p:nvSpPr>
        <p:spPr>
          <a:xfrm>
            <a:off x="4098559" y="2940538"/>
            <a:ext cx="4682041" cy="3630224"/>
          </a:xfrm>
          <a:prstGeom prst="rect">
            <a:avLst/>
          </a:prstGeom>
        </p:spPr>
        <p:txBody>
          <a:bodyPr vert="horz" anchor="ctr"/>
          <a:lstStyle>
            <a:lvl1pPr algn="ctr">
              <a:buNone/>
              <a:defRPr sz="1800" b="0" i="0">
                <a:solidFill>
                  <a:srgbClr val="BED600"/>
                </a:solidFill>
                <a:latin typeface="Lucida Fax"/>
                <a:cs typeface="Lucida Fax"/>
              </a:defRPr>
            </a:lvl1pPr>
          </a:lstStyle>
          <a:p>
            <a:pPr lvl="0"/>
            <a:r>
              <a:rPr lang="en-GB" noProof="0"/>
              <a:t>Drag picture to placeholder or click icon to add</a:t>
            </a:r>
            <a:endParaRPr lang="en-US" noProof="0" dirty="0"/>
          </a:p>
        </p:txBody>
      </p:sp>
    </p:spTree>
    <p:extLst>
      <p:ext uri="{BB962C8B-B14F-4D97-AF65-F5344CB8AC3E}">
        <p14:creationId xmlns:p14="http://schemas.microsoft.com/office/powerpoint/2010/main" val="1035066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D1D4005-A508-49DB-9CA9-18238C023A04}" type="datetimeFigureOut">
              <a:rPr lang="en-GB" smtClean="0"/>
              <a:t>21/05/2021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C73A4BD-4EBA-404C-B058-50F96FE6A752}" type="slidenum">
              <a:rPr lang="en-GB" smtClean="0"/>
              <a:t>‹#›</a:t>
            </a:fld>
            <a:endParaRPr lang="en-GB"/>
          </a:p>
        </p:txBody>
      </p:sp>
    </p:spTree>
    <p:extLst>
      <p:ext uri="{BB962C8B-B14F-4D97-AF65-F5344CB8AC3E}">
        <p14:creationId xmlns:p14="http://schemas.microsoft.com/office/powerpoint/2010/main" val="24734187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reen Doodle Divider">
    <p:spTree>
      <p:nvGrpSpPr>
        <p:cNvPr id="1" name=""/>
        <p:cNvGrpSpPr/>
        <p:nvPr/>
      </p:nvGrpSpPr>
      <p:grpSpPr>
        <a:xfrm>
          <a:off x="0" y="0"/>
          <a:ext cx="0" cy="0"/>
          <a:chOff x="0" y="0"/>
          <a:chExt cx="0" cy="0"/>
        </a:xfrm>
      </p:grpSpPr>
      <p:pic>
        <p:nvPicPr>
          <p:cNvPr id="5" name="Picture 1" descr="Divider_1_plain-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353646" y="342655"/>
            <a:ext cx="4413739" cy="624499"/>
          </a:xfrm>
          <a:prstGeom prst="rect">
            <a:avLst/>
          </a:prstGeom>
        </p:spPr>
        <p:txBody>
          <a:bodyPr/>
          <a:lstStyle>
            <a:lvl1pPr algn="l">
              <a:defRPr sz="2400" b="1" i="0" spc="-150">
                <a:solidFill>
                  <a:srgbClr val="E6007E"/>
                </a:solidFill>
                <a:latin typeface="Lucida Fax"/>
                <a:cs typeface="Lucida Fax"/>
              </a:defRPr>
            </a:lvl1pPr>
          </a:lstStyle>
          <a:p>
            <a:r>
              <a:rPr lang="en-GB" dirty="0"/>
              <a:t>Click to edit Master title style</a:t>
            </a:r>
            <a:endParaRPr lang="en-US" dirty="0"/>
          </a:p>
        </p:txBody>
      </p:sp>
      <p:sp>
        <p:nvSpPr>
          <p:cNvPr id="9" name="Subtitle 2"/>
          <p:cNvSpPr>
            <a:spLocks noGrp="1"/>
          </p:cNvSpPr>
          <p:nvPr>
            <p:ph type="subTitle" idx="1"/>
          </p:nvPr>
        </p:nvSpPr>
        <p:spPr>
          <a:xfrm>
            <a:off x="353646" y="984738"/>
            <a:ext cx="4413739" cy="412262"/>
          </a:xfrm>
          <a:prstGeom prst="rect">
            <a:avLst/>
          </a:prstGeom>
        </p:spPr>
        <p:txBody>
          <a:bodyPr/>
          <a:lstStyle>
            <a:lvl1pPr marL="0" indent="0" algn="l">
              <a:buNone/>
              <a:defRPr sz="1800" b="0" i="0">
                <a:solidFill>
                  <a:srgbClr val="E6007E"/>
                </a:solidFill>
                <a:latin typeface="Lucida Fax"/>
                <a:cs typeface="Lucida Fax"/>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10" name="Picture Placeholder 8"/>
          <p:cNvSpPr>
            <a:spLocks noGrp="1"/>
          </p:cNvSpPr>
          <p:nvPr>
            <p:ph type="pic" sz="quarter" idx="11"/>
          </p:nvPr>
        </p:nvSpPr>
        <p:spPr>
          <a:xfrm>
            <a:off x="4098559" y="2940538"/>
            <a:ext cx="4682041" cy="3630224"/>
          </a:xfrm>
          <a:prstGeom prst="rect">
            <a:avLst/>
          </a:prstGeom>
        </p:spPr>
        <p:txBody>
          <a:bodyPr vert="horz" anchor="ctr"/>
          <a:lstStyle>
            <a:lvl1pPr algn="ctr">
              <a:buNone/>
              <a:defRPr sz="1800" b="0" i="0">
                <a:solidFill>
                  <a:srgbClr val="E6007E"/>
                </a:solidFill>
                <a:latin typeface="Lucida Fax"/>
                <a:cs typeface="Lucida Fax"/>
              </a:defRPr>
            </a:lvl1pPr>
          </a:lstStyle>
          <a:p>
            <a:pPr lvl="0"/>
            <a:r>
              <a:rPr lang="en-GB" noProof="0"/>
              <a:t>Drag picture to placeholder or click icon to add</a:t>
            </a:r>
            <a:endParaRPr lang="en-US" noProof="0" dirty="0"/>
          </a:p>
        </p:txBody>
      </p:sp>
    </p:spTree>
    <p:extLst>
      <p:ext uri="{BB962C8B-B14F-4D97-AF65-F5344CB8AC3E}">
        <p14:creationId xmlns:p14="http://schemas.microsoft.com/office/powerpoint/2010/main" val="35493397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lain Layout">
    <p:spTree>
      <p:nvGrpSpPr>
        <p:cNvPr id="1" name=""/>
        <p:cNvGrpSpPr/>
        <p:nvPr/>
      </p:nvGrpSpPr>
      <p:grpSpPr>
        <a:xfrm>
          <a:off x="0" y="0"/>
          <a:ext cx="0" cy="0"/>
          <a:chOff x="0" y="0"/>
          <a:chExt cx="0" cy="0"/>
        </a:xfrm>
      </p:grpSpPr>
      <p:sp>
        <p:nvSpPr>
          <p:cNvPr id="5" name="Text Placeholder 3"/>
          <p:cNvSpPr>
            <a:spLocks noGrp="1"/>
          </p:cNvSpPr>
          <p:nvPr>
            <p:ph type="body" sz="quarter" idx="10"/>
          </p:nvPr>
        </p:nvSpPr>
        <p:spPr>
          <a:xfrm>
            <a:off x="368300" y="6551613"/>
            <a:ext cx="7681913" cy="287337"/>
          </a:xfrm>
          <a:prstGeom prst="rect">
            <a:avLst/>
          </a:prstGeom>
        </p:spPr>
        <p:txBody>
          <a:bodyPr vert="horz" lIns="0" tIns="0" rIns="0" bIns="0"/>
          <a:lstStyle>
            <a:lvl1pPr marL="0" indent="0">
              <a:spcBef>
                <a:spcPts val="0"/>
              </a:spcBef>
              <a:buNone/>
              <a:defRPr sz="900">
                <a:solidFill>
                  <a:schemeClr val="bg2"/>
                </a:solidFill>
              </a:defRPr>
            </a:lvl1pPr>
            <a:lvl2pPr>
              <a:buNone/>
              <a:defRPr sz="900">
                <a:solidFill>
                  <a:schemeClr val="bg2"/>
                </a:solidFill>
              </a:defRPr>
            </a:lvl2pPr>
            <a:lvl3pPr>
              <a:buNone/>
              <a:defRPr sz="900">
                <a:solidFill>
                  <a:schemeClr val="bg2"/>
                </a:solidFill>
              </a:defRPr>
            </a:lvl3pPr>
            <a:lvl4pPr>
              <a:buNone/>
              <a:defRPr sz="900">
                <a:solidFill>
                  <a:schemeClr val="bg2"/>
                </a:solidFill>
              </a:defRPr>
            </a:lvl4pPr>
            <a:lvl5pPr>
              <a:buNone/>
              <a:defRPr sz="900">
                <a:solidFill>
                  <a:schemeClr val="bg2"/>
                </a:solidFill>
              </a:defRPr>
            </a:lvl5pPr>
          </a:lstStyle>
          <a:p>
            <a:pPr lvl="0"/>
            <a:r>
              <a:rPr lang="en-GB"/>
              <a:t>Click to edit Master text styles</a:t>
            </a:r>
          </a:p>
        </p:txBody>
      </p:sp>
      <p:sp>
        <p:nvSpPr>
          <p:cNvPr id="10" name="Text Placeholder 7"/>
          <p:cNvSpPr>
            <a:spLocks noGrp="1"/>
          </p:cNvSpPr>
          <p:nvPr>
            <p:ph type="body" sz="quarter" idx="11"/>
          </p:nvPr>
        </p:nvSpPr>
        <p:spPr>
          <a:xfrm>
            <a:off x="368300" y="304800"/>
            <a:ext cx="7681913" cy="368300"/>
          </a:xfrm>
          <a:prstGeom prst="rect">
            <a:avLst/>
          </a:prstGeom>
        </p:spPr>
        <p:txBody>
          <a:bodyPr vert="horz" lIns="0" tIns="0" rIns="0" bIns="0" anchor="b"/>
          <a:lstStyle>
            <a:lvl1pPr marL="0" indent="0">
              <a:lnSpc>
                <a:spcPct val="80000"/>
              </a:lnSpc>
              <a:spcBef>
                <a:spcPts val="0"/>
              </a:spcBef>
              <a:buNone/>
              <a:defRPr sz="1900">
                <a:solidFill>
                  <a:srgbClr val="4F81BD"/>
                </a:solidFill>
              </a:defRPr>
            </a:lvl1pPr>
            <a:lvl2pPr>
              <a:defRPr>
                <a:solidFill>
                  <a:srgbClr val="4F81BD"/>
                </a:solidFill>
              </a:defRPr>
            </a:lvl2pPr>
            <a:lvl3pPr>
              <a:defRPr>
                <a:solidFill>
                  <a:srgbClr val="4F81BD"/>
                </a:solidFill>
              </a:defRPr>
            </a:lvl3pPr>
            <a:lvl4pPr>
              <a:defRPr>
                <a:solidFill>
                  <a:srgbClr val="4F81BD"/>
                </a:solidFill>
              </a:defRPr>
            </a:lvl4pPr>
            <a:lvl5pPr>
              <a:defRPr>
                <a:solidFill>
                  <a:srgbClr val="4F81BD"/>
                </a:solidFill>
              </a:defRPr>
            </a:lvl5pPr>
          </a:lstStyle>
          <a:p>
            <a:pPr lvl="0"/>
            <a:r>
              <a:rPr lang="en-GB"/>
              <a:t>Click to edit Master text styles</a:t>
            </a:r>
          </a:p>
        </p:txBody>
      </p:sp>
    </p:spTree>
    <p:extLst>
      <p:ext uri="{BB962C8B-B14F-4D97-AF65-F5344CB8AC3E}">
        <p14:creationId xmlns:p14="http://schemas.microsoft.com/office/powerpoint/2010/main" val="3435985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_Bullet Slide">
    <p:spTree>
      <p:nvGrpSpPr>
        <p:cNvPr id="1" name=""/>
        <p:cNvGrpSpPr/>
        <p:nvPr/>
      </p:nvGrpSpPr>
      <p:grpSpPr>
        <a:xfrm>
          <a:off x="0" y="0"/>
          <a:ext cx="0" cy="0"/>
          <a:chOff x="0" y="0"/>
          <a:chExt cx="0" cy="0"/>
        </a:xfrm>
      </p:grpSpPr>
      <p:sp>
        <p:nvSpPr>
          <p:cNvPr id="10" name="Title 1"/>
          <p:cNvSpPr>
            <a:spLocks noGrp="1"/>
          </p:cNvSpPr>
          <p:nvPr>
            <p:ph type="title"/>
          </p:nvPr>
        </p:nvSpPr>
        <p:spPr>
          <a:xfrm>
            <a:off x="457200" y="343021"/>
            <a:ext cx="7035800" cy="516671"/>
          </a:xfrm>
          <a:prstGeom prst="rect">
            <a:avLst/>
          </a:prstGeom>
        </p:spPr>
        <p:txBody>
          <a:bodyPr/>
          <a:lstStyle>
            <a:lvl1pPr algn="l">
              <a:defRPr sz="2400" b="1" i="0" spc="-150">
                <a:solidFill>
                  <a:srgbClr val="E6007E"/>
                </a:solidFill>
                <a:latin typeface="Lucida Fax"/>
                <a:cs typeface="Lucida Fax"/>
              </a:defRPr>
            </a:lvl1pPr>
          </a:lstStyle>
          <a:p>
            <a:r>
              <a:rPr lang="en-US"/>
              <a:t>Click to edit Master title style</a:t>
            </a:r>
            <a:endParaRPr lang="en-US" dirty="0"/>
          </a:p>
        </p:txBody>
      </p:sp>
      <p:sp>
        <p:nvSpPr>
          <p:cNvPr id="8" name="Content Placeholder 2"/>
          <p:cNvSpPr>
            <a:spLocks noGrp="1"/>
          </p:cNvSpPr>
          <p:nvPr>
            <p:ph idx="1"/>
          </p:nvPr>
        </p:nvSpPr>
        <p:spPr>
          <a:xfrm>
            <a:off x="457200" y="1424354"/>
            <a:ext cx="7035800" cy="881185"/>
          </a:xfrm>
          <a:prstGeom prst="rect">
            <a:avLst/>
          </a:prstGeom>
        </p:spPr>
        <p:txBody>
          <a:bodyPr/>
          <a:lstStyle>
            <a:lvl1pPr marL="0" indent="0">
              <a:buNone/>
              <a:defRPr sz="1400" b="1" i="0">
                <a:solidFill>
                  <a:srgbClr val="3C3C3C"/>
                </a:solidFill>
                <a:latin typeface="Lucida Fax"/>
                <a:cs typeface="Lucida Fax"/>
              </a:defRPr>
            </a:lvl1pPr>
            <a:lvl2pPr>
              <a:defRPr b="0" i="0">
                <a:latin typeface="Lucida Fax"/>
                <a:cs typeface="Lucida Fax"/>
              </a:defRPr>
            </a:lvl2pPr>
          </a:lstStyle>
          <a:p>
            <a:pPr lvl="0"/>
            <a:r>
              <a:rPr lang="en-US"/>
              <a:t>Click to edit Master text styles</a:t>
            </a:r>
          </a:p>
        </p:txBody>
      </p:sp>
      <p:sp>
        <p:nvSpPr>
          <p:cNvPr id="9" name="Content Placeholder 2"/>
          <p:cNvSpPr>
            <a:spLocks noGrp="1"/>
          </p:cNvSpPr>
          <p:nvPr>
            <p:ph idx="13"/>
          </p:nvPr>
        </p:nvSpPr>
        <p:spPr>
          <a:xfrm>
            <a:off x="457200" y="2411046"/>
            <a:ext cx="7035800" cy="3684954"/>
          </a:xfrm>
          <a:prstGeom prst="rect">
            <a:avLst/>
          </a:prstGeom>
        </p:spPr>
        <p:txBody>
          <a:bodyPr/>
          <a:lstStyle>
            <a:lvl1pPr marL="176213" indent="-176213">
              <a:buClr>
                <a:srgbClr val="00ABA8"/>
              </a:buClr>
              <a:buFont typeface="Arial"/>
              <a:buChar char="•"/>
              <a:defRPr sz="1400" b="0" i="0" baseline="0">
                <a:solidFill>
                  <a:srgbClr val="3C3C3C"/>
                </a:solidFill>
                <a:latin typeface="Lucida Fax"/>
                <a:cs typeface="Lucida Fax"/>
              </a:defRPr>
            </a:lvl1pPr>
            <a:lvl2pPr marL="0" indent="0">
              <a:buFont typeface="Arial"/>
              <a:buNone/>
              <a:defRPr sz="1400" b="0" i="0" baseline="0">
                <a:latin typeface="Lucida Fax"/>
                <a:cs typeface="Lucida Fax"/>
              </a:defRPr>
            </a:lvl2pPr>
          </a:lstStyle>
          <a:p>
            <a:pPr lvl="0"/>
            <a:r>
              <a:rPr lang="en-US"/>
              <a:t>Click to edit Master text styles</a:t>
            </a:r>
          </a:p>
        </p:txBody>
      </p:sp>
      <p:sp>
        <p:nvSpPr>
          <p:cNvPr id="5" name="Slide Number Placeholder 5"/>
          <p:cNvSpPr>
            <a:spLocks noGrp="1"/>
          </p:cNvSpPr>
          <p:nvPr>
            <p:ph type="sldNum" sz="quarter" idx="14"/>
          </p:nvPr>
        </p:nvSpPr>
        <p:spPr>
          <a:xfrm>
            <a:off x="2930525" y="6356350"/>
            <a:ext cx="422275" cy="365125"/>
          </a:xfrm>
          <a:prstGeom prst="rect">
            <a:avLst/>
          </a:prstGeom>
        </p:spPr>
        <p:txBody>
          <a:bodyPr/>
          <a:lstStyle>
            <a:lvl1pPr>
              <a:defRPr/>
            </a:lvl1pPr>
          </a:lstStyle>
          <a:p>
            <a:fld id="{19B92F2C-52B3-4979-B2A1-3BCDF44D45B9}" type="slidenum">
              <a:rPr lang="en-GB">
                <a:solidFill>
                  <a:prstClr val="black">
                    <a:tint val="75000"/>
                  </a:prstClr>
                </a:solidFill>
              </a:rPr>
              <a:pPr/>
              <a:t>‹#›</a:t>
            </a:fld>
            <a:endParaRPr lang="en-GB">
              <a:solidFill>
                <a:prstClr val="black">
                  <a:tint val="75000"/>
                </a:prstClr>
              </a:solidFill>
            </a:endParaRPr>
          </a:p>
        </p:txBody>
      </p:sp>
      <p:sp>
        <p:nvSpPr>
          <p:cNvPr id="6" name="Footer Placeholder 4"/>
          <p:cNvSpPr>
            <a:spLocks noGrp="1"/>
          </p:cNvSpPr>
          <p:nvPr>
            <p:ph type="ftr" sz="quarter" idx="15"/>
          </p:nvPr>
        </p:nvSpPr>
        <p:spPr>
          <a:xfrm>
            <a:off x="457200" y="6356350"/>
            <a:ext cx="2895600" cy="365125"/>
          </a:xfrm>
          <a:prstGeom prst="rect">
            <a:avLst/>
          </a:prstGeom>
        </p:spPr>
        <p:txBody>
          <a:bodyPr/>
          <a:lstStyle>
            <a:lvl1pPr>
              <a:defRPr/>
            </a:lvl1pPr>
          </a:lstStyle>
          <a:p>
            <a:endParaRPr lang="en-US">
              <a:solidFill>
                <a:prstClr val="black"/>
              </a:solidFill>
            </a:endParaRPr>
          </a:p>
        </p:txBody>
      </p:sp>
    </p:spTree>
    <p:extLst>
      <p:ext uri="{BB962C8B-B14F-4D97-AF65-F5344CB8AC3E}">
        <p14:creationId xmlns:p14="http://schemas.microsoft.com/office/powerpoint/2010/main" val="13976950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een Divider">
    <p:spTree>
      <p:nvGrpSpPr>
        <p:cNvPr id="1" name=""/>
        <p:cNvGrpSpPr/>
        <p:nvPr/>
      </p:nvGrpSpPr>
      <p:grpSpPr>
        <a:xfrm>
          <a:off x="0" y="0"/>
          <a:ext cx="0" cy="0"/>
          <a:chOff x="0" y="0"/>
          <a:chExt cx="0" cy="0"/>
        </a:xfrm>
      </p:grpSpPr>
      <p:pic>
        <p:nvPicPr>
          <p:cNvPr id="4" name="Picture 6" descr="Divider_1-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353646" y="342655"/>
            <a:ext cx="4413739" cy="624499"/>
          </a:xfrm>
          <a:prstGeom prst="rect">
            <a:avLst/>
          </a:prstGeom>
        </p:spPr>
        <p:txBody>
          <a:bodyPr/>
          <a:lstStyle>
            <a:lvl1pPr algn="l">
              <a:defRPr sz="2400" b="1" i="0" spc="-150">
                <a:solidFill>
                  <a:srgbClr val="E6007E"/>
                </a:solidFill>
                <a:latin typeface="Lucida Fax"/>
                <a:cs typeface="Lucida Fax"/>
              </a:defRPr>
            </a:lvl1pPr>
          </a:lstStyle>
          <a:p>
            <a:r>
              <a:rPr lang="en-US"/>
              <a:t>Click to edit Master title style</a:t>
            </a:r>
            <a:endParaRPr lang="en-US" dirty="0"/>
          </a:p>
        </p:txBody>
      </p:sp>
      <p:sp>
        <p:nvSpPr>
          <p:cNvPr id="10" name="Subtitle 2"/>
          <p:cNvSpPr>
            <a:spLocks noGrp="1"/>
          </p:cNvSpPr>
          <p:nvPr>
            <p:ph type="subTitle" idx="1"/>
          </p:nvPr>
        </p:nvSpPr>
        <p:spPr>
          <a:xfrm>
            <a:off x="353646" y="984738"/>
            <a:ext cx="4413739" cy="412262"/>
          </a:xfrm>
          <a:prstGeom prst="rect">
            <a:avLst/>
          </a:prstGeom>
        </p:spPr>
        <p:txBody>
          <a:bodyPr/>
          <a:lstStyle>
            <a:lvl1pPr marL="0" indent="0" algn="l">
              <a:buNone/>
              <a:defRPr sz="1800" b="0" i="0">
                <a:solidFill>
                  <a:srgbClr val="E6007E"/>
                </a:solidFill>
                <a:latin typeface="Lucida Fax"/>
                <a:cs typeface="Lucida Fax"/>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916298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Yellow Divider">
    <p:spTree>
      <p:nvGrpSpPr>
        <p:cNvPr id="1" name=""/>
        <p:cNvGrpSpPr/>
        <p:nvPr/>
      </p:nvGrpSpPr>
      <p:grpSpPr>
        <a:xfrm>
          <a:off x="0" y="0"/>
          <a:ext cx="0" cy="0"/>
          <a:chOff x="0" y="0"/>
          <a:chExt cx="0" cy="0"/>
        </a:xfrm>
      </p:grpSpPr>
      <p:pic>
        <p:nvPicPr>
          <p:cNvPr id="4" name="Picture 6" descr="Divider_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353646" y="342655"/>
            <a:ext cx="4413739" cy="624499"/>
          </a:xfrm>
          <a:prstGeom prst="rect">
            <a:avLst/>
          </a:prstGeom>
        </p:spPr>
        <p:txBody>
          <a:bodyPr/>
          <a:lstStyle>
            <a:lvl1pPr algn="l">
              <a:defRPr sz="2400" b="1" i="0" spc="-150">
                <a:solidFill>
                  <a:srgbClr val="00ABA8"/>
                </a:solidFill>
                <a:latin typeface="Lucida Fax"/>
                <a:cs typeface="Lucida Fax"/>
              </a:defRPr>
            </a:lvl1pPr>
          </a:lstStyle>
          <a:p>
            <a:r>
              <a:rPr lang="en-US"/>
              <a:t>Click to edit Master title style</a:t>
            </a:r>
            <a:endParaRPr lang="en-US" dirty="0"/>
          </a:p>
        </p:txBody>
      </p:sp>
      <p:sp>
        <p:nvSpPr>
          <p:cNvPr id="12" name="Subtitle 2"/>
          <p:cNvSpPr>
            <a:spLocks noGrp="1"/>
          </p:cNvSpPr>
          <p:nvPr>
            <p:ph type="subTitle" idx="1"/>
          </p:nvPr>
        </p:nvSpPr>
        <p:spPr>
          <a:xfrm>
            <a:off x="353646" y="984738"/>
            <a:ext cx="4413739" cy="412262"/>
          </a:xfrm>
          <a:prstGeom prst="rect">
            <a:avLst/>
          </a:prstGeom>
        </p:spPr>
        <p:txBody>
          <a:bodyPr/>
          <a:lstStyle>
            <a:lvl1pPr marL="0" indent="0" algn="l">
              <a:buNone/>
              <a:defRPr sz="1800" b="0" i="0">
                <a:solidFill>
                  <a:srgbClr val="00ABA8"/>
                </a:solidFill>
                <a:latin typeface="Lucida Fax"/>
                <a:cs typeface="Lucida Fax"/>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284779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nk Divider">
    <p:spTree>
      <p:nvGrpSpPr>
        <p:cNvPr id="1" name=""/>
        <p:cNvGrpSpPr/>
        <p:nvPr/>
      </p:nvGrpSpPr>
      <p:grpSpPr>
        <a:xfrm>
          <a:off x="0" y="0"/>
          <a:ext cx="0" cy="0"/>
          <a:chOff x="0" y="0"/>
          <a:chExt cx="0" cy="0"/>
        </a:xfrm>
      </p:grpSpPr>
      <p:pic>
        <p:nvPicPr>
          <p:cNvPr id="4" name="Picture 6" descr="Divider_3-03-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353646" y="342655"/>
            <a:ext cx="4413739" cy="624499"/>
          </a:xfrm>
          <a:prstGeom prst="rect">
            <a:avLst/>
          </a:prstGeom>
        </p:spPr>
        <p:txBody>
          <a:bodyPr/>
          <a:lstStyle>
            <a:lvl1pPr algn="l">
              <a:defRPr sz="2400" b="1" i="0" spc="-150">
                <a:solidFill>
                  <a:srgbClr val="BED600"/>
                </a:solidFill>
                <a:latin typeface="Lucida Fax"/>
                <a:cs typeface="Lucida Fax"/>
              </a:defRPr>
            </a:lvl1pPr>
          </a:lstStyle>
          <a:p>
            <a:r>
              <a:rPr lang="en-US"/>
              <a:t>Click to edit Master title style</a:t>
            </a:r>
            <a:endParaRPr lang="en-US" dirty="0"/>
          </a:p>
        </p:txBody>
      </p:sp>
      <p:sp>
        <p:nvSpPr>
          <p:cNvPr id="8" name="Subtitle 2"/>
          <p:cNvSpPr>
            <a:spLocks noGrp="1"/>
          </p:cNvSpPr>
          <p:nvPr>
            <p:ph type="subTitle" idx="1"/>
          </p:nvPr>
        </p:nvSpPr>
        <p:spPr>
          <a:xfrm>
            <a:off x="353646" y="984738"/>
            <a:ext cx="4413739" cy="412262"/>
          </a:xfrm>
          <a:prstGeom prst="rect">
            <a:avLst/>
          </a:prstGeom>
        </p:spPr>
        <p:txBody>
          <a:bodyPr/>
          <a:lstStyle>
            <a:lvl1pPr marL="0" indent="0" algn="l">
              <a:buNone/>
              <a:defRPr sz="1800" b="0" i="0">
                <a:solidFill>
                  <a:srgbClr val="BED600"/>
                </a:solidFill>
                <a:latin typeface="Lucida Fax"/>
                <a:cs typeface="Lucida Fax"/>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5337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Yellow Doodle Divider">
    <p:spTree>
      <p:nvGrpSpPr>
        <p:cNvPr id="1" name=""/>
        <p:cNvGrpSpPr/>
        <p:nvPr/>
      </p:nvGrpSpPr>
      <p:grpSpPr>
        <a:xfrm>
          <a:off x="0" y="0"/>
          <a:ext cx="0" cy="0"/>
          <a:chOff x="0" y="0"/>
          <a:chExt cx="0" cy="0"/>
        </a:xfrm>
      </p:grpSpPr>
      <p:pic>
        <p:nvPicPr>
          <p:cNvPr id="5" name="Picture 1" descr="Divider_2_plain-01-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353646" y="342655"/>
            <a:ext cx="4413739" cy="624499"/>
          </a:xfrm>
          <a:prstGeom prst="rect">
            <a:avLst/>
          </a:prstGeom>
        </p:spPr>
        <p:txBody>
          <a:bodyPr/>
          <a:lstStyle>
            <a:lvl1pPr algn="l">
              <a:defRPr sz="2400" b="1" i="0" spc="-150">
                <a:solidFill>
                  <a:srgbClr val="00ABA8"/>
                </a:solidFill>
                <a:latin typeface="Lucida Fax"/>
                <a:cs typeface="Lucida Fax"/>
              </a:defRPr>
            </a:lvl1pPr>
          </a:lstStyle>
          <a:p>
            <a:r>
              <a:rPr lang="en-GB" dirty="0"/>
              <a:t>Click to edit Master title style</a:t>
            </a:r>
            <a:endParaRPr lang="en-US" dirty="0"/>
          </a:p>
        </p:txBody>
      </p:sp>
      <p:sp>
        <p:nvSpPr>
          <p:cNvPr id="9" name="Subtitle 2"/>
          <p:cNvSpPr>
            <a:spLocks noGrp="1"/>
          </p:cNvSpPr>
          <p:nvPr>
            <p:ph type="subTitle" idx="1"/>
          </p:nvPr>
        </p:nvSpPr>
        <p:spPr>
          <a:xfrm>
            <a:off x="353646" y="984738"/>
            <a:ext cx="4413739" cy="412262"/>
          </a:xfrm>
          <a:prstGeom prst="rect">
            <a:avLst/>
          </a:prstGeom>
        </p:spPr>
        <p:txBody>
          <a:bodyPr/>
          <a:lstStyle>
            <a:lvl1pPr marL="0" indent="0" algn="l">
              <a:buNone/>
              <a:defRPr sz="1800" b="0" i="0">
                <a:solidFill>
                  <a:srgbClr val="00ABA8"/>
                </a:solidFill>
                <a:latin typeface="Lucida Fax"/>
                <a:cs typeface="Lucida Fax"/>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11" name="Picture Placeholder 8"/>
          <p:cNvSpPr>
            <a:spLocks noGrp="1"/>
          </p:cNvSpPr>
          <p:nvPr>
            <p:ph type="pic" sz="quarter" idx="11"/>
          </p:nvPr>
        </p:nvSpPr>
        <p:spPr>
          <a:xfrm>
            <a:off x="4098559" y="2940538"/>
            <a:ext cx="4682041" cy="3630224"/>
          </a:xfrm>
          <a:prstGeom prst="rect">
            <a:avLst/>
          </a:prstGeom>
        </p:spPr>
        <p:txBody>
          <a:bodyPr vert="horz" anchor="ctr"/>
          <a:lstStyle>
            <a:lvl1pPr algn="ctr">
              <a:buNone/>
              <a:defRPr sz="1800" b="0" i="0">
                <a:solidFill>
                  <a:srgbClr val="00ABA8"/>
                </a:solidFill>
                <a:latin typeface="Lucida Fax"/>
                <a:cs typeface="Lucida Fax"/>
              </a:defRPr>
            </a:lvl1pPr>
          </a:lstStyle>
          <a:p>
            <a:pPr lvl="0"/>
            <a:r>
              <a:rPr lang="en-GB" noProof="0"/>
              <a:t>Drag picture to placeholder or click icon to add</a:t>
            </a:r>
            <a:endParaRPr lang="en-US" noProof="0" dirty="0"/>
          </a:p>
        </p:txBody>
      </p:sp>
    </p:spTree>
    <p:extLst>
      <p:ext uri="{BB962C8B-B14F-4D97-AF65-F5344CB8AC3E}">
        <p14:creationId xmlns:p14="http://schemas.microsoft.com/office/powerpoint/2010/main" val="38827495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15285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D1D4005-A508-49DB-9CA9-18238C023A04}" type="datetimeFigureOut">
              <a:rPr lang="en-GB" smtClean="0"/>
              <a:t>21/05/2021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C73A4BD-4EBA-404C-B058-50F96FE6A752}" type="slidenum">
              <a:rPr lang="en-GB" smtClean="0"/>
              <a:t>‹#›</a:t>
            </a:fld>
            <a:endParaRPr lang="en-GB"/>
          </a:p>
        </p:txBody>
      </p:sp>
    </p:spTree>
    <p:extLst>
      <p:ext uri="{BB962C8B-B14F-4D97-AF65-F5344CB8AC3E}">
        <p14:creationId xmlns:p14="http://schemas.microsoft.com/office/powerpoint/2010/main" val="366371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D4005-A508-49DB-9CA9-18238C023A04}" type="datetimeFigureOut">
              <a:rPr lang="en-GB" smtClean="0"/>
              <a:t>21/05/2021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C73A4BD-4EBA-404C-B058-50F96FE6A752}" type="slidenum">
              <a:rPr lang="en-GB" smtClean="0"/>
              <a:t>‹#›</a:t>
            </a:fld>
            <a:endParaRPr lang="en-GB"/>
          </a:p>
        </p:txBody>
      </p:sp>
    </p:spTree>
    <p:extLst>
      <p:ext uri="{BB962C8B-B14F-4D97-AF65-F5344CB8AC3E}">
        <p14:creationId xmlns:p14="http://schemas.microsoft.com/office/powerpoint/2010/main" val="1107825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1D4005-A508-49DB-9CA9-18238C023A04}" type="datetimeFigureOut">
              <a:rPr lang="en-GB" smtClean="0"/>
              <a:t>21/05/2021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73A4BD-4EBA-404C-B058-50F96FE6A752}" type="slidenum">
              <a:rPr lang="en-GB" smtClean="0"/>
              <a:t>‹#›</a:t>
            </a:fld>
            <a:endParaRPr lang="en-GB"/>
          </a:p>
        </p:txBody>
      </p:sp>
    </p:spTree>
    <p:extLst>
      <p:ext uri="{BB962C8B-B14F-4D97-AF65-F5344CB8AC3E}">
        <p14:creationId xmlns:p14="http://schemas.microsoft.com/office/powerpoint/2010/main" val="2349320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1D4005-A508-49DB-9CA9-18238C023A04}" type="datetimeFigureOut">
              <a:rPr lang="en-GB" smtClean="0"/>
              <a:t>21/05/2021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73A4BD-4EBA-404C-B058-50F96FE6A752}" type="slidenum">
              <a:rPr lang="en-GB" smtClean="0"/>
              <a:t>‹#›</a:t>
            </a:fld>
            <a:endParaRPr lang="en-GB"/>
          </a:p>
        </p:txBody>
      </p:sp>
    </p:spTree>
    <p:extLst>
      <p:ext uri="{BB962C8B-B14F-4D97-AF65-F5344CB8AC3E}">
        <p14:creationId xmlns:p14="http://schemas.microsoft.com/office/powerpoint/2010/main" val="3241074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4.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theme" Target="../theme/theme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theme" Target="../theme/theme7.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1D4005-A508-49DB-9CA9-18238C023A04}" type="datetimeFigureOut">
              <a:rPr lang="en-GB" smtClean="0"/>
              <a:t>21/05/2021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73A4BD-4EBA-404C-B058-50F96FE6A752}" type="slidenum">
              <a:rPr lang="en-GB" smtClean="0"/>
              <a:t>‹#›</a:t>
            </a:fld>
            <a:endParaRPr lang="en-GB"/>
          </a:p>
        </p:txBody>
      </p:sp>
    </p:spTree>
    <p:extLst>
      <p:ext uri="{BB962C8B-B14F-4D97-AF65-F5344CB8AC3E}">
        <p14:creationId xmlns:p14="http://schemas.microsoft.com/office/powerpoint/2010/main" val="4339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6" r:id="rId12"/>
    <p:sldLayoutId id="2147483747" r:id="rId13"/>
    <p:sldLayoutId id="2147483748" r:id="rId14"/>
    <p:sldLayoutId id="2147483749" r:id="rId15"/>
    <p:sldLayoutId id="2147483750"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7513E7F8-29E8-47A3-BBC4-F445191FF39C}" type="datetimeFigureOut">
              <a:rPr lang="en-GB" smtClean="0">
                <a:solidFill>
                  <a:prstClr val="black">
                    <a:tint val="75000"/>
                  </a:prstClr>
                </a:solidFill>
                <a:ea typeface="ＭＳ Ｐゴシック" charset="0"/>
              </a:rPr>
              <a:pPr defTabSz="457200" fontAlgn="base">
                <a:spcBef>
                  <a:spcPct val="0"/>
                </a:spcBef>
                <a:spcAft>
                  <a:spcPct val="0"/>
                </a:spcAft>
              </a:pPr>
              <a:t>21/05/2021</a:t>
            </a:fld>
            <a:endParaRPr lang="en-GB">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GB">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94007EBA-EF40-424D-9C6D-8BA8A0A44B0A}" type="slidenum">
              <a:rPr lang="en-GB" smtClean="0">
                <a:solidFill>
                  <a:prstClr val="black">
                    <a:tint val="75000"/>
                  </a:prstClr>
                </a:solidFill>
                <a:ea typeface="ＭＳ Ｐゴシック" charset="0"/>
              </a:rPr>
              <a:pPr defTabSz="457200" fontAlgn="base">
                <a:spcBef>
                  <a:spcPct val="0"/>
                </a:spcBef>
                <a:spcAft>
                  <a:spcPct val="0"/>
                </a:spcAft>
              </a:pPr>
              <a:t>‹#›</a:t>
            </a:fld>
            <a:endParaRPr lang="en-GB">
              <a:solidFill>
                <a:prstClr val="black">
                  <a:tint val="75000"/>
                </a:prstClr>
              </a:solidFill>
              <a:ea typeface="ＭＳ Ｐゴシック" charset="0"/>
            </a:endParaRPr>
          </a:p>
        </p:txBody>
      </p:sp>
    </p:spTree>
    <p:extLst>
      <p:ext uri="{BB962C8B-B14F-4D97-AF65-F5344CB8AC3E}">
        <p14:creationId xmlns:p14="http://schemas.microsoft.com/office/powerpoint/2010/main" val="3571334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7513E7F8-29E8-47A3-BBC4-F445191FF39C}" type="datetimeFigureOut">
              <a:rPr lang="en-GB" smtClean="0">
                <a:solidFill>
                  <a:prstClr val="black">
                    <a:tint val="75000"/>
                  </a:prstClr>
                </a:solidFill>
                <a:ea typeface="ＭＳ Ｐゴシック" charset="0"/>
              </a:rPr>
              <a:pPr defTabSz="457200" fontAlgn="base">
                <a:spcBef>
                  <a:spcPct val="0"/>
                </a:spcBef>
                <a:spcAft>
                  <a:spcPct val="0"/>
                </a:spcAft>
              </a:pPr>
              <a:t>21/05/2021</a:t>
            </a:fld>
            <a:endParaRPr lang="en-GB">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GB">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94007EBA-EF40-424D-9C6D-8BA8A0A44B0A}" type="slidenum">
              <a:rPr lang="en-GB" smtClean="0">
                <a:solidFill>
                  <a:prstClr val="black">
                    <a:tint val="75000"/>
                  </a:prstClr>
                </a:solidFill>
                <a:ea typeface="ＭＳ Ｐゴシック" charset="0"/>
              </a:rPr>
              <a:pPr defTabSz="457200" fontAlgn="base">
                <a:spcBef>
                  <a:spcPct val="0"/>
                </a:spcBef>
                <a:spcAft>
                  <a:spcPct val="0"/>
                </a:spcAft>
              </a:pPr>
              <a:t>‹#›</a:t>
            </a:fld>
            <a:endParaRPr lang="en-GB">
              <a:solidFill>
                <a:prstClr val="black">
                  <a:tint val="75000"/>
                </a:prstClr>
              </a:solidFill>
              <a:ea typeface="ＭＳ Ｐゴシック" charset="0"/>
            </a:endParaRPr>
          </a:p>
        </p:txBody>
      </p:sp>
    </p:spTree>
    <p:extLst>
      <p:ext uri="{BB962C8B-B14F-4D97-AF65-F5344CB8AC3E}">
        <p14:creationId xmlns:p14="http://schemas.microsoft.com/office/powerpoint/2010/main" val="89899292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6D8102AC-35E4-49E8-A93B-1A6CE1C9DCB3}" type="datetimeFigureOut">
              <a:rPr lang="en-GB" smtClean="0">
                <a:solidFill>
                  <a:prstClr val="black">
                    <a:tint val="75000"/>
                  </a:prstClr>
                </a:solidFill>
                <a:ea typeface="ＭＳ Ｐゴシック" charset="0"/>
              </a:rPr>
              <a:pPr defTabSz="457200" fontAlgn="base">
                <a:spcBef>
                  <a:spcPct val="0"/>
                </a:spcBef>
                <a:spcAft>
                  <a:spcPct val="0"/>
                </a:spcAft>
              </a:pPr>
              <a:t>21/05/2021</a:t>
            </a:fld>
            <a:endParaRPr lang="en-GB">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GB">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D3D82770-E498-4E2E-AD73-C9FE1C0C6435}" type="slidenum">
              <a:rPr lang="en-GB" smtClean="0">
                <a:solidFill>
                  <a:prstClr val="black">
                    <a:tint val="75000"/>
                  </a:prstClr>
                </a:solidFill>
                <a:ea typeface="ＭＳ Ｐゴシック" charset="0"/>
              </a:rPr>
              <a:pPr defTabSz="457200" fontAlgn="base">
                <a:spcBef>
                  <a:spcPct val="0"/>
                </a:spcBef>
                <a:spcAft>
                  <a:spcPct val="0"/>
                </a:spcAft>
              </a:pPr>
              <a:t>‹#›</a:t>
            </a:fld>
            <a:endParaRPr lang="en-GB">
              <a:solidFill>
                <a:prstClr val="black">
                  <a:tint val="75000"/>
                </a:prstClr>
              </a:solidFill>
              <a:ea typeface="ＭＳ Ｐゴシック" charset="0"/>
            </a:endParaRPr>
          </a:p>
        </p:txBody>
      </p:sp>
    </p:spTree>
    <p:extLst>
      <p:ext uri="{BB962C8B-B14F-4D97-AF65-F5344CB8AC3E}">
        <p14:creationId xmlns:p14="http://schemas.microsoft.com/office/powerpoint/2010/main" val="342825609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36FBADDA-CC76-4211-8B1A-9D77D41A78DA}" type="datetimeFigureOut">
              <a:rPr lang="en-GB" smtClean="0">
                <a:solidFill>
                  <a:prstClr val="black">
                    <a:tint val="75000"/>
                  </a:prstClr>
                </a:solidFill>
                <a:ea typeface="ＭＳ Ｐゴシック" charset="0"/>
              </a:rPr>
              <a:pPr defTabSz="457200" fontAlgn="base">
                <a:spcBef>
                  <a:spcPct val="0"/>
                </a:spcBef>
                <a:spcAft>
                  <a:spcPct val="0"/>
                </a:spcAft>
              </a:pPr>
              <a:t>21/05/2021</a:t>
            </a:fld>
            <a:endParaRPr lang="en-GB">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GB">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ECBAAF2D-E2D2-4152-A29B-5FBF6B25CA1E}" type="slidenum">
              <a:rPr lang="en-GB" smtClean="0">
                <a:solidFill>
                  <a:prstClr val="black">
                    <a:tint val="75000"/>
                  </a:prstClr>
                </a:solidFill>
                <a:ea typeface="ＭＳ Ｐゴシック" charset="0"/>
              </a:rPr>
              <a:pPr defTabSz="457200" fontAlgn="base">
                <a:spcBef>
                  <a:spcPct val="0"/>
                </a:spcBef>
                <a:spcAft>
                  <a:spcPct val="0"/>
                </a:spcAft>
              </a:pPr>
              <a:t>‹#›</a:t>
            </a:fld>
            <a:endParaRPr lang="en-GB">
              <a:solidFill>
                <a:prstClr val="black">
                  <a:tint val="75000"/>
                </a:prstClr>
              </a:solidFill>
              <a:ea typeface="ＭＳ Ｐゴシック" charset="0"/>
            </a:endParaRPr>
          </a:p>
        </p:txBody>
      </p:sp>
    </p:spTree>
    <p:extLst>
      <p:ext uri="{BB962C8B-B14F-4D97-AF65-F5344CB8AC3E}">
        <p14:creationId xmlns:p14="http://schemas.microsoft.com/office/powerpoint/2010/main" val="110149093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1D4005-A508-49DB-9CA9-18238C023A04}" type="datetimeFigureOut">
              <a:rPr lang="en-GB" smtClean="0">
                <a:solidFill>
                  <a:prstClr val="black">
                    <a:tint val="75000"/>
                  </a:prstClr>
                </a:solidFill>
              </a:rPr>
              <a:pPr/>
              <a:t>21/05/2021</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73A4BD-4EBA-404C-B058-50F96FE6A7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80760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CP-Powerpoint-template-16-9.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2720"/>
            <a:ext cx="9152466" cy="6874520"/>
          </a:xfrm>
          <a:prstGeom prst="rect">
            <a:avLst/>
          </a:prstGeom>
        </p:spPr>
      </p:pic>
      <p:sp>
        <p:nvSpPr>
          <p:cNvPr id="2" name="Title Placeholder 1"/>
          <p:cNvSpPr>
            <a:spLocks noGrp="1"/>
          </p:cNvSpPr>
          <p:nvPr>
            <p:ph type="title"/>
          </p:nvPr>
        </p:nvSpPr>
        <p:spPr>
          <a:xfrm>
            <a:off x="457201" y="1483584"/>
            <a:ext cx="6089073" cy="1143000"/>
          </a:xfrm>
          <a:prstGeom prst="rect">
            <a:avLst/>
          </a:prstGeom>
        </p:spPr>
        <p:txBody>
          <a:bodyPr vert="horz" lIns="91440" tIns="45720" rIns="91440" bIns="45720" rtlCol="0" anchor="ctr">
            <a:noAutofit/>
          </a:bodyPr>
          <a:lstStyle/>
          <a:p>
            <a:r>
              <a:rPr lang="en-GB"/>
              <a:t>Click to edit Master title style</a:t>
            </a:r>
            <a:endParaRPr lang="en-US"/>
          </a:p>
        </p:txBody>
      </p:sp>
    </p:spTree>
    <p:extLst>
      <p:ext uri="{BB962C8B-B14F-4D97-AF65-F5344CB8AC3E}">
        <p14:creationId xmlns:p14="http://schemas.microsoft.com/office/powerpoint/2010/main" val="3977896023"/>
      </p:ext>
    </p:extLst>
  </p:cSld>
  <p:clrMap bg1="lt1" tx1="dk1" bg2="lt2" tx2="dk2" accent1="accent1" accent2="accent2" accent3="accent3" accent4="accent4" accent5="accent5" accent6="accent6" hlink="hlink" folHlink="folHlink"/>
  <p:sldLayoutIdLst>
    <p:sldLayoutId id="2147483891" r:id="rId1"/>
  </p:sldLayoutIdLst>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l" defTabSz="457189" rtl="0" eaLnBrk="1" latinLnBrk="0" hangingPunct="1">
        <a:spcBef>
          <a:spcPct val="0"/>
        </a:spcBef>
        <a:buNone/>
        <a:defRPr sz="3500" kern="1200">
          <a:solidFill>
            <a:schemeClr val="bg1"/>
          </a:solidFill>
          <a:latin typeface="Arial Black"/>
          <a:ea typeface="+mj-ea"/>
          <a:cs typeface="Arial Black"/>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s://www.jaworldwide.org/" TargetMode="External"/><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hyperlink" Target="http://jaeurope.org/" TargetMode="External"/><Relationship Id="rId5" Type="http://schemas.openxmlformats.org/officeDocument/2006/relationships/hyperlink" Target="http://www.young-enterprise.org.uk/" TargetMode="External"/><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9.tiff"/><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8.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11" Type="http://schemas.openxmlformats.org/officeDocument/2006/relationships/image" Target="../media/image41.png"/><Relationship Id="rId5" Type="http://schemas.openxmlformats.org/officeDocument/2006/relationships/image" Target="../media/image28.png"/><Relationship Id="rId10" Type="http://schemas.openxmlformats.org/officeDocument/2006/relationships/image" Target="../media/image40.png"/><Relationship Id="rId4" Type="http://schemas.openxmlformats.org/officeDocument/2006/relationships/notesSlide" Target="../notesSlides/notesSlide14.xml"/><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8.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46.png"/><Relationship Id="rId4" Type="http://schemas.openxmlformats.org/officeDocument/2006/relationships/notesSlide" Target="../notesSlides/notesSlide23.xml"/><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25.xml"/><Relationship Id="rId7" Type="http://schemas.openxmlformats.org/officeDocument/2006/relationships/image" Target="../media/image31.png"/><Relationship Id="rId2" Type="http://schemas.openxmlformats.org/officeDocument/2006/relationships/slideLayout" Target="../slideLayouts/slideLayout38.xml"/><Relationship Id="rId1" Type="http://schemas.openxmlformats.org/officeDocument/2006/relationships/video" Target="https://www.youtube.com/embed/AOGDNYWfjrE?start=104&amp;feature=oembed"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7.xml"/><Relationship Id="rId7" Type="http://schemas.openxmlformats.org/officeDocument/2006/relationships/image" Target="../media/image31.png"/><Relationship Id="rId2" Type="http://schemas.openxmlformats.org/officeDocument/2006/relationships/slideLayout" Target="../slideLayouts/slideLayout38.xml"/><Relationship Id="rId1" Type="http://schemas.openxmlformats.org/officeDocument/2006/relationships/video" Target="https://www.youtube.com/embed/aLNY0WSJlOs?start=84&amp;feature=oembed"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share.jayeapps.com/uploads/8916e4c4e0aa5d2cb7b7832c7f8e43cb/images/JA-YE%20EUROPE%20NETWORK%20map%2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46" r="16010" b="6248"/>
          <a:stretch/>
        </p:blipFill>
        <p:spPr bwMode="auto">
          <a:xfrm>
            <a:off x="4107833" y="857250"/>
            <a:ext cx="5036168" cy="51435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551" y="1234060"/>
            <a:ext cx="3878356" cy="2345152"/>
          </a:xfrm>
          <a:prstGeom prst="rect">
            <a:avLst/>
          </a:prstGeom>
        </p:spPr>
      </p:pic>
      <p:sp>
        <p:nvSpPr>
          <p:cNvPr id="6" name="TextBox 5"/>
          <p:cNvSpPr txBox="1"/>
          <p:nvPr/>
        </p:nvSpPr>
        <p:spPr>
          <a:xfrm>
            <a:off x="2673023" y="4924442"/>
            <a:ext cx="3733800" cy="1377237"/>
          </a:xfrm>
          <a:prstGeom prst="rect">
            <a:avLst/>
          </a:prstGeom>
          <a:noFill/>
        </p:spPr>
        <p:txBody>
          <a:bodyPr wrap="square" rtlCol="0">
            <a:spAutoFit/>
          </a:bodyPr>
          <a:lstStyle/>
          <a:p>
            <a:pPr algn="ctr" defTabSz="685800">
              <a:lnSpc>
                <a:spcPct val="120000"/>
              </a:lnSpc>
              <a:spcBef>
                <a:spcPct val="50000"/>
              </a:spcBef>
              <a:defRPr/>
            </a:pPr>
            <a:r>
              <a:rPr lang="en-GB" altLang="en-US" sz="1350" kern="0">
                <a:solidFill>
                  <a:prstClr val="black"/>
                </a:solidFill>
                <a:latin typeface="Century Gothic" panose="020B0502020202020204" pitchFamily="34" charset="0"/>
                <a:ea typeface="ＭＳ Ｐゴシック" charset="0"/>
                <a:hlinkClick r:id="rId5"/>
              </a:rPr>
              <a:t>www.y-e.org.uk</a:t>
            </a:r>
            <a:endParaRPr lang="en-GB" altLang="en-US" sz="1350" kern="0">
              <a:solidFill>
                <a:prstClr val="black"/>
              </a:solidFill>
              <a:latin typeface="Century Gothic" panose="020B0502020202020204" pitchFamily="34" charset="0"/>
              <a:ea typeface="ＭＳ Ｐゴシック" charset="0"/>
            </a:endParaRPr>
          </a:p>
          <a:p>
            <a:pPr algn="ctr" defTabSz="685800">
              <a:lnSpc>
                <a:spcPct val="120000"/>
              </a:lnSpc>
              <a:spcBef>
                <a:spcPct val="50000"/>
              </a:spcBef>
              <a:defRPr/>
            </a:pPr>
            <a:r>
              <a:rPr lang="en-GB" altLang="en-US" sz="1350" kern="0">
                <a:solidFill>
                  <a:prstClr val="black"/>
                </a:solidFill>
                <a:latin typeface="Century Gothic" panose="020B0502020202020204" pitchFamily="34" charset="0"/>
                <a:ea typeface="ＭＳ Ｐゴシック" charset="0"/>
                <a:hlinkClick r:id="rId6"/>
              </a:rPr>
              <a:t>http://jaeurope.org</a:t>
            </a:r>
            <a:endParaRPr lang="en-GB" altLang="en-US" sz="1350" kern="0">
              <a:solidFill>
                <a:prstClr val="black"/>
              </a:solidFill>
              <a:latin typeface="Century Gothic" panose="020B0502020202020204" pitchFamily="34" charset="0"/>
              <a:ea typeface="ＭＳ Ｐゴシック" charset="0"/>
            </a:endParaRPr>
          </a:p>
          <a:p>
            <a:pPr algn="ctr" defTabSz="685800">
              <a:lnSpc>
                <a:spcPct val="120000"/>
              </a:lnSpc>
              <a:spcBef>
                <a:spcPct val="50000"/>
              </a:spcBef>
              <a:defRPr/>
            </a:pPr>
            <a:r>
              <a:rPr lang="en-GB" altLang="en-US" sz="1350" kern="0">
                <a:solidFill>
                  <a:prstClr val="black"/>
                </a:solidFill>
                <a:latin typeface="Century Gothic" panose="020B0502020202020204" pitchFamily="34" charset="0"/>
                <a:ea typeface="ＭＳ Ｐゴシック" charset="0"/>
                <a:hlinkClick r:id="rId7"/>
              </a:rPr>
              <a:t>https://www.jaworldwide.org</a:t>
            </a:r>
            <a:endParaRPr lang="en-GB" altLang="en-US" sz="1350" kern="0">
              <a:solidFill>
                <a:prstClr val="black"/>
              </a:solidFill>
              <a:latin typeface="Century Gothic" panose="020B0502020202020204" pitchFamily="34" charset="0"/>
              <a:ea typeface="ＭＳ Ｐゴシック" charset="0"/>
            </a:endParaRPr>
          </a:p>
          <a:p>
            <a:pPr algn="ctr" defTabSz="685800">
              <a:lnSpc>
                <a:spcPct val="120000"/>
              </a:lnSpc>
              <a:spcBef>
                <a:spcPct val="50000"/>
              </a:spcBef>
              <a:defRPr/>
            </a:pPr>
            <a:endParaRPr lang="en-GB" altLang="en-US" sz="1350" kern="0">
              <a:solidFill>
                <a:prstClr val="black"/>
              </a:solidFill>
              <a:latin typeface="Century Gothic" panose="020B0502020202020204" pitchFamily="34" charset="0"/>
              <a:ea typeface="ＭＳ Ｐゴシック" charset="0"/>
            </a:endParaRPr>
          </a:p>
        </p:txBody>
      </p:sp>
    </p:spTree>
    <p:extLst>
      <p:ext uri="{BB962C8B-B14F-4D97-AF65-F5344CB8AC3E}">
        <p14:creationId xmlns:p14="http://schemas.microsoft.com/office/powerpoint/2010/main" val="3133249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sp>
        <p:nvSpPr>
          <p:cNvPr id="7" name="Shape 127">
            <a:extLst>
              <a:ext uri="{FF2B5EF4-FFF2-40B4-BE49-F238E27FC236}">
                <a16:creationId xmlns:a16="http://schemas.microsoft.com/office/drawing/2014/main" id="{9D5463C5-32CE-4EEA-A41A-9CDC055E3C1E}"/>
              </a:ext>
            </a:extLst>
          </p:cNvPr>
          <p:cNvSpPr/>
          <p:nvPr/>
        </p:nvSpPr>
        <p:spPr>
          <a:xfrm>
            <a:off x="338733" y="1109703"/>
            <a:ext cx="72200" cy="5048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4000" b="1">
                <a:latin typeface="Futura Std"/>
                <a:ea typeface="Futura Std"/>
                <a:cs typeface="Futura Std"/>
                <a:sym typeface="Futura Std"/>
              </a:defRPr>
            </a:lvl1pPr>
          </a:lstStyle>
          <a:p>
            <a:pPr lvl="0"/>
            <a:endParaRPr lang="en-GB" sz="2812" dirty="0">
              <a:solidFill>
                <a:prstClr val="black"/>
              </a:solidFill>
            </a:endParaRPr>
          </a:p>
        </p:txBody>
      </p:sp>
      <p:sp>
        <p:nvSpPr>
          <p:cNvPr id="8" name="Shape 127">
            <a:extLst>
              <a:ext uri="{FF2B5EF4-FFF2-40B4-BE49-F238E27FC236}">
                <a16:creationId xmlns:a16="http://schemas.microsoft.com/office/drawing/2014/main" id="{E867DF45-1E7E-402D-82FE-A162C715602F}"/>
              </a:ext>
            </a:extLst>
          </p:cNvPr>
          <p:cNvSpPr/>
          <p:nvPr/>
        </p:nvSpPr>
        <p:spPr>
          <a:xfrm>
            <a:off x="338733" y="1109704"/>
            <a:ext cx="72200" cy="5048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4000" b="1">
                <a:latin typeface="Futura Std"/>
                <a:ea typeface="Futura Std"/>
                <a:cs typeface="Futura Std"/>
                <a:sym typeface="Futura Std"/>
              </a:defRPr>
            </a:lvl1pPr>
          </a:lstStyle>
          <a:p>
            <a:pPr defTabSz="914353"/>
            <a:endParaRPr sz="2812" dirty="0">
              <a:solidFill>
                <a:srgbClr val="B8BF0D"/>
              </a:solidFill>
              <a:latin typeface="Arial" panose="020B0604020202020204" pitchFamily="34" charset="0"/>
              <a:cs typeface="Arial" panose="020B0604020202020204" pitchFamily="34" charset="0"/>
            </a:endParaRPr>
          </a:p>
        </p:txBody>
      </p:sp>
      <p:sp>
        <p:nvSpPr>
          <p:cNvPr id="10" name="Shape 129">
            <a:extLst>
              <a:ext uri="{FF2B5EF4-FFF2-40B4-BE49-F238E27FC236}">
                <a16:creationId xmlns:a16="http://schemas.microsoft.com/office/drawing/2014/main" id="{F100042F-D1B3-44CC-8BDE-A91341271EF2}"/>
              </a:ext>
            </a:extLst>
          </p:cNvPr>
          <p:cNvSpPr/>
          <p:nvPr/>
        </p:nvSpPr>
        <p:spPr>
          <a:xfrm>
            <a:off x="338733" y="2773610"/>
            <a:ext cx="3257303" cy="5048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4000" b="1">
                <a:latin typeface="Futura Std"/>
                <a:ea typeface="Futura Std"/>
                <a:cs typeface="Futura Std"/>
                <a:sym typeface="Futura Std"/>
              </a:defRPr>
            </a:lvl1pPr>
          </a:lstStyle>
          <a:p>
            <a:pPr defTabSz="914353"/>
            <a:r>
              <a:rPr sz="2812" dirty="0">
                <a:solidFill>
                  <a:srgbClr val="B8BF0D"/>
                </a:solidFill>
                <a:latin typeface="Arial" panose="020B0604020202020204" pitchFamily="34" charset="0"/>
                <a:cs typeface="Arial" panose="020B0604020202020204" pitchFamily="34" charset="0"/>
              </a:rPr>
              <a:t>How does it work?</a:t>
            </a:r>
          </a:p>
        </p:txBody>
      </p:sp>
      <p:sp>
        <p:nvSpPr>
          <p:cNvPr id="11" name="Shape 130">
            <a:extLst>
              <a:ext uri="{FF2B5EF4-FFF2-40B4-BE49-F238E27FC236}">
                <a16:creationId xmlns:a16="http://schemas.microsoft.com/office/drawing/2014/main" id="{36DB2B2F-5190-4629-906F-E483E0F8A40E}"/>
              </a:ext>
            </a:extLst>
          </p:cNvPr>
          <p:cNvSpPr/>
          <p:nvPr/>
        </p:nvSpPr>
        <p:spPr>
          <a:xfrm>
            <a:off x="523851" y="3429000"/>
            <a:ext cx="8096298" cy="211628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spAutoFit/>
          </a:bodyPr>
          <a:lstStyle/>
          <a:p>
            <a:pPr marL="234315" indent="-234315" defTabSz="914353">
              <a:lnSpc>
                <a:spcPct val="120000"/>
              </a:lnSpc>
              <a:buSzPct val="75000"/>
              <a:buFontTx/>
              <a:buChar char="•"/>
              <a:defRPr sz="2700">
                <a:latin typeface="Futura Std"/>
                <a:ea typeface="Futura Std"/>
                <a:cs typeface="Futura Std"/>
                <a:sym typeface="Futura Std"/>
              </a:defRPr>
            </a:pPr>
            <a:r>
              <a:rPr lang="en-US" sz="1898" dirty="0">
                <a:solidFill>
                  <a:prstClr val="black"/>
                </a:solidFill>
                <a:latin typeface="Arial" panose="020B0604020202020204" pitchFamily="34" charset="0"/>
                <a:cs typeface="Arial" panose="020B0604020202020204" pitchFamily="34" charset="0"/>
                <a:sym typeface="Futura Std"/>
              </a:rPr>
              <a:t>You can choose to work in a team of up to 8 or individually</a:t>
            </a:r>
            <a:endParaRPr lang="en-GB" sz="1898" dirty="0">
              <a:solidFill>
                <a:prstClr val="black"/>
              </a:solidFill>
              <a:latin typeface="Arial" panose="020B0604020202020204" pitchFamily="34" charset="0"/>
              <a:cs typeface="Arial" panose="020B0604020202020204" pitchFamily="34" charset="0"/>
            </a:endParaRPr>
          </a:p>
          <a:p>
            <a:pPr marL="234315" indent="-234315" defTabSz="914353">
              <a:lnSpc>
                <a:spcPct val="120000"/>
              </a:lnSpc>
              <a:buSzPct val="75000"/>
              <a:buFontTx/>
              <a:buChar char="•"/>
              <a:defRPr sz="2700">
                <a:latin typeface="Futura Std"/>
                <a:ea typeface="Futura Std"/>
                <a:cs typeface="Futura Std"/>
                <a:sym typeface="Futura Std"/>
              </a:defRPr>
            </a:pPr>
            <a:r>
              <a:rPr lang="en-GB" sz="1850" dirty="0">
                <a:latin typeface="Arial"/>
                <a:cs typeface="Arial"/>
                <a:sym typeface="Futura Std"/>
              </a:rPr>
              <a:t>There are 2 weekly competitions to enter</a:t>
            </a:r>
            <a:r>
              <a:rPr sz="1850" dirty="0">
                <a:latin typeface="Arial"/>
                <a:cs typeface="Arial"/>
                <a:sym typeface="Futura Std"/>
              </a:rPr>
              <a:t> and </a:t>
            </a:r>
            <a:r>
              <a:rPr lang="en-GB" sz="1850" dirty="0">
                <a:latin typeface="Arial"/>
                <a:cs typeface="Arial"/>
                <a:sym typeface="Futura Std"/>
              </a:rPr>
              <a:t>a </a:t>
            </a:r>
            <a:r>
              <a:rPr sz="1850" dirty="0">
                <a:latin typeface="Arial"/>
                <a:cs typeface="Arial"/>
                <a:sym typeface="Futura Std"/>
              </a:rPr>
              <a:t>National </a:t>
            </a:r>
            <a:r>
              <a:rPr lang="en-GB" sz="1850" dirty="0">
                <a:latin typeface="Arial"/>
                <a:cs typeface="Arial"/>
                <a:sym typeface="Futura Std"/>
              </a:rPr>
              <a:t>C</a:t>
            </a:r>
            <a:r>
              <a:rPr sz="1850" dirty="0" err="1">
                <a:latin typeface="Arial"/>
                <a:cs typeface="Arial"/>
                <a:sym typeface="Futura Std"/>
              </a:rPr>
              <a:t>ompetition</a:t>
            </a:r>
            <a:endParaRPr sz="1850" dirty="0">
              <a:latin typeface="Arial"/>
              <a:cs typeface="Arial"/>
            </a:endParaRPr>
          </a:p>
          <a:p>
            <a:pPr marL="234315" indent="-234315" defTabSz="914353">
              <a:lnSpc>
                <a:spcPct val="120000"/>
              </a:lnSpc>
              <a:buSzPct val="75000"/>
              <a:buFontTx/>
              <a:buChar char="•"/>
              <a:defRPr sz="2700">
                <a:latin typeface="Futura Std"/>
                <a:ea typeface="Futura Std"/>
                <a:cs typeface="Futura Std"/>
                <a:sym typeface="Futura Std"/>
              </a:defRPr>
            </a:pPr>
            <a:r>
              <a:rPr sz="1850" dirty="0">
                <a:latin typeface="Arial"/>
                <a:cs typeface="Arial"/>
                <a:sym typeface="Futura Std"/>
              </a:rPr>
              <a:t>At end of the </a:t>
            </a:r>
            <a:r>
              <a:rPr lang="en-US" sz="1850" dirty="0">
                <a:latin typeface="Arial"/>
                <a:cs typeface="Arial"/>
                <a:sym typeface="Futura Std"/>
              </a:rPr>
              <a:t>Challenge</a:t>
            </a:r>
            <a:r>
              <a:rPr lang="en-GB" sz="1850" dirty="0">
                <a:latin typeface="Arial"/>
                <a:cs typeface="Arial"/>
                <a:sym typeface="Futura Std"/>
              </a:rPr>
              <a:t>,</a:t>
            </a:r>
            <a:r>
              <a:rPr sz="1850" dirty="0">
                <a:latin typeface="Arial"/>
                <a:cs typeface="Arial"/>
                <a:sym typeface="Futura Std"/>
              </a:rPr>
              <a:t> you</a:t>
            </a:r>
            <a:r>
              <a:rPr lang="en-GB" sz="1850" dirty="0">
                <a:latin typeface="Arial"/>
                <a:cs typeface="Arial"/>
                <a:sym typeface="Futura Std"/>
              </a:rPr>
              <a:t> </a:t>
            </a:r>
            <a:r>
              <a:rPr sz="1850" dirty="0">
                <a:latin typeface="Arial"/>
                <a:cs typeface="Arial"/>
                <a:sym typeface="Futura Std"/>
              </a:rPr>
              <a:t>pay</a:t>
            </a:r>
            <a:r>
              <a:rPr lang="en-GB" sz="1850" dirty="0">
                <a:latin typeface="Arial"/>
                <a:cs typeface="Arial"/>
                <a:sym typeface="Futura Std"/>
              </a:rPr>
              <a:t> </a:t>
            </a:r>
            <a:r>
              <a:rPr sz="1850" dirty="0">
                <a:latin typeface="Arial"/>
                <a:cs typeface="Arial"/>
                <a:sym typeface="Futura Std"/>
              </a:rPr>
              <a:t>back </a:t>
            </a:r>
            <a:r>
              <a:rPr lang="en-GB" sz="1850" dirty="0">
                <a:latin typeface="Arial"/>
                <a:cs typeface="Arial"/>
                <a:sym typeface="Futura Std"/>
              </a:rPr>
              <a:t>your</a:t>
            </a:r>
            <a:r>
              <a:rPr sz="1850" dirty="0">
                <a:latin typeface="Arial"/>
                <a:cs typeface="Arial"/>
                <a:sym typeface="Futura Std"/>
              </a:rPr>
              <a:t> </a:t>
            </a:r>
            <a:r>
              <a:rPr lang="en-GB" sz="1850" dirty="0">
                <a:latin typeface="Arial"/>
                <a:cs typeface="Arial"/>
                <a:sym typeface="Futura Std"/>
              </a:rPr>
              <a:t>£5</a:t>
            </a:r>
            <a:r>
              <a:rPr sz="1850" dirty="0">
                <a:latin typeface="Arial"/>
                <a:cs typeface="Arial"/>
                <a:sym typeface="Futura Std"/>
              </a:rPr>
              <a:t> plus a £1 legacy </a:t>
            </a:r>
            <a:r>
              <a:rPr lang="en-GB" sz="1850" dirty="0">
                <a:latin typeface="Arial"/>
                <a:cs typeface="Arial"/>
                <a:sym typeface="Futura Std"/>
              </a:rPr>
              <a:t>if you make a profit to help keep Fiver going</a:t>
            </a:r>
            <a:endParaRPr sz="1850" dirty="0">
              <a:latin typeface="Arial"/>
              <a:cs typeface="Arial"/>
            </a:endParaRPr>
          </a:p>
          <a:p>
            <a:pPr marL="234315" indent="-234315" defTabSz="914353">
              <a:lnSpc>
                <a:spcPct val="120000"/>
              </a:lnSpc>
              <a:buSzPct val="75000"/>
              <a:buFontTx/>
              <a:buChar char="•"/>
              <a:defRPr sz="2700">
                <a:latin typeface="Futura Std"/>
                <a:ea typeface="Futura Std"/>
                <a:cs typeface="Futura Std"/>
                <a:sym typeface="Futura Std"/>
              </a:defRPr>
            </a:pPr>
            <a:r>
              <a:rPr lang="en-GB" sz="1898" dirty="0">
                <a:solidFill>
                  <a:prstClr val="black"/>
                </a:solidFill>
                <a:latin typeface="Arial" panose="020B0604020202020204" pitchFamily="34" charset="0"/>
                <a:cs typeface="Arial" panose="020B0604020202020204" pitchFamily="34" charset="0"/>
                <a:sym typeface="Futura Std"/>
              </a:rPr>
              <a:t>The profit is yours to keep and it’s up to you to decide how to spend it</a:t>
            </a:r>
            <a:endParaRPr lang="en-GB" sz="1898" dirty="0">
              <a:solidFill>
                <a:prstClr val="black"/>
              </a:solidFill>
              <a:latin typeface="Arial" panose="020B0604020202020204" pitchFamily="34" charset="0"/>
              <a:cs typeface="Arial" panose="020B0604020202020204" pitchFamily="34" charset="0"/>
            </a:endParaRPr>
          </a:p>
          <a:p>
            <a:pPr marL="234315" indent="-234315" defTabSz="914353">
              <a:lnSpc>
                <a:spcPct val="120000"/>
              </a:lnSpc>
              <a:buSzPct val="75000"/>
              <a:buFontTx/>
              <a:buChar char="•"/>
              <a:defRPr sz="2700">
                <a:latin typeface="Futura Std"/>
                <a:ea typeface="Futura Std"/>
                <a:cs typeface="Futura Std"/>
                <a:sym typeface="Futura Std"/>
              </a:defRPr>
            </a:pPr>
            <a:r>
              <a:rPr lang="en-US" sz="1898" dirty="0">
                <a:solidFill>
                  <a:prstClr val="black"/>
                </a:solidFill>
                <a:latin typeface="Arial" panose="020B0604020202020204" pitchFamily="34" charset="0"/>
                <a:cs typeface="Arial" panose="020B0604020202020204" pitchFamily="34" charset="0"/>
                <a:sym typeface="Futura Std"/>
              </a:rPr>
              <a:t>In 2021 the Challenge will run from Monday 7</a:t>
            </a:r>
            <a:r>
              <a:rPr lang="en-US" sz="1898" baseline="30000" dirty="0">
                <a:solidFill>
                  <a:prstClr val="black"/>
                </a:solidFill>
                <a:latin typeface="Arial" panose="020B0604020202020204" pitchFamily="34" charset="0"/>
                <a:cs typeface="Arial" panose="020B0604020202020204" pitchFamily="34" charset="0"/>
                <a:sym typeface="Futura Std"/>
              </a:rPr>
              <a:t>th</a:t>
            </a:r>
            <a:r>
              <a:rPr lang="en-US" sz="1898" dirty="0">
                <a:solidFill>
                  <a:prstClr val="black"/>
                </a:solidFill>
                <a:latin typeface="Arial" panose="020B0604020202020204" pitchFamily="34" charset="0"/>
                <a:cs typeface="Arial" panose="020B0604020202020204" pitchFamily="34" charset="0"/>
                <a:sym typeface="Futura Std"/>
              </a:rPr>
              <a:t> June – Friday 2</a:t>
            </a:r>
            <a:r>
              <a:rPr lang="en-US" sz="1898" baseline="30000" dirty="0">
                <a:solidFill>
                  <a:prstClr val="black"/>
                </a:solidFill>
                <a:latin typeface="Arial" panose="020B0604020202020204" pitchFamily="34" charset="0"/>
                <a:cs typeface="Arial" panose="020B0604020202020204" pitchFamily="34" charset="0"/>
                <a:sym typeface="Futura Std"/>
              </a:rPr>
              <a:t>nd</a:t>
            </a:r>
            <a:r>
              <a:rPr lang="en-US" sz="1898" dirty="0">
                <a:solidFill>
                  <a:prstClr val="black"/>
                </a:solidFill>
                <a:latin typeface="Arial" panose="020B0604020202020204" pitchFamily="34" charset="0"/>
                <a:cs typeface="Arial" panose="020B0604020202020204" pitchFamily="34" charset="0"/>
                <a:sym typeface="Futura Std"/>
              </a:rPr>
              <a:t> July</a:t>
            </a:r>
            <a:endParaRPr lang="en-US" sz="1898" dirty="0">
              <a:solidFill>
                <a:prstClr val="black"/>
              </a:solidFill>
              <a:latin typeface="Arial" panose="020B0604020202020204" pitchFamily="34" charset="0"/>
              <a:cs typeface="Arial" panose="020B0604020202020204" pitchFamily="34" charset="0"/>
            </a:endParaRPr>
          </a:p>
        </p:txBody>
      </p:sp>
      <p:sp>
        <p:nvSpPr>
          <p:cNvPr id="12" name="Shape 128">
            <a:extLst>
              <a:ext uri="{FF2B5EF4-FFF2-40B4-BE49-F238E27FC236}">
                <a16:creationId xmlns:a16="http://schemas.microsoft.com/office/drawing/2014/main" id="{2F6E0A0D-9052-4558-915E-92645D61A747}"/>
              </a:ext>
            </a:extLst>
          </p:cNvPr>
          <p:cNvSpPr/>
          <p:nvPr/>
        </p:nvSpPr>
        <p:spPr>
          <a:xfrm>
            <a:off x="321049" y="1486448"/>
            <a:ext cx="8466535" cy="94833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defRPr sz="2700">
                <a:latin typeface="Futura Std"/>
                <a:ea typeface="Futura Std"/>
                <a:cs typeface="Futura Std"/>
                <a:sym typeface="Futura Std"/>
              </a:defRPr>
            </a:lvl1pPr>
          </a:lstStyle>
          <a:p>
            <a:pPr defTabSz="914353"/>
            <a:r>
              <a:rPr lang="en-GB" sz="1898" dirty="0">
                <a:solidFill>
                  <a:prstClr val="black"/>
                </a:solidFill>
                <a:latin typeface="Arial" panose="020B0604020202020204" pitchFamily="34" charset="0"/>
                <a:cs typeface="Arial" panose="020B0604020202020204" pitchFamily="34" charset="0"/>
              </a:rPr>
              <a:t>With just a £5 initial investment and 4 weeks, teams have to create, market, organise and financially manage their own business with the intention of making a profit.</a:t>
            </a:r>
            <a:endParaRPr sz="1898" dirty="0">
              <a:solidFill>
                <a:prstClr val="black"/>
              </a:solidFill>
              <a:latin typeface="Arial" panose="020B0604020202020204" pitchFamily="34" charset="0"/>
              <a:cs typeface="Arial" panose="020B0604020202020204" pitchFamily="34" charset="0"/>
            </a:endParaRPr>
          </a:p>
        </p:txBody>
      </p:sp>
      <p:sp>
        <p:nvSpPr>
          <p:cNvPr id="13" name="Shape 127">
            <a:extLst>
              <a:ext uri="{FF2B5EF4-FFF2-40B4-BE49-F238E27FC236}">
                <a16:creationId xmlns:a16="http://schemas.microsoft.com/office/drawing/2014/main" id="{CC21EBB5-AB1F-4B84-9585-5F4713FE9A42}"/>
              </a:ext>
            </a:extLst>
          </p:cNvPr>
          <p:cNvSpPr/>
          <p:nvPr/>
        </p:nvSpPr>
        <p:spPr>
          <a:xfrm>
            <a:off x="220986" y="716994"/>
            <a:ext cx="6280316" cy="50488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a:defRPr sz="4000" b="1">
                <a:latin typeface="Futura Std"/>
                <a:ea typeface="Futura Std"/>
                <a:cs typeface="Futura Std"/>
                <a:sym typeface="Futura Std"/>
              </a:defRPr>
            </a:lvl1pPr>
          </a:lstStyle>
          <a:p>
            <a:pPr defTabSz="914353"/>
            <a:r>
              <a:rPr lang="en-US" sz="2812" dirty="0">
                <a:solidFill>
                  <a:srgbClr val="B8BF0D"/>
                </a:solidFill>
                <a:latin typeface="Arial" panose="020B0604020202020204" pitchFamily="34" charset="0"/>
                <a:cs typeface="Arial" panose="020B0604020202020204" pitchFamily="34" charset="0"/>
              </a:rPr>
              <a:t>What is the Fiver Challenge?</a:t>
            </a:r>
          </a:p>
        </p:txBody>
      </p:sp>
    </p:spTree>
    <p:extLst>
      <p:ext uri="{BB962C8B-B14F-4D97-AF65-F5344CB8AC3E}">
        <p14:creationId xmlns:p14="http://schemas.microsoft.com/office/powerpoint/2010/main" val="320105342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sp>
        <p:nvSpPr>
          <p:cNvPr id="7" name="Shape 127">
            <a:extLst>
              <a:ext uri="{FF2B5EF4-FFF2-40B4-BE49-F238E27FC236}">
                <a16:creationId xmlns:a16="http://schemas.microsoft.com/office/drawing/2014/main" id="{1FCB7067-3432-437D-B4CC-B18F9B78CC81}"/>
              </a:ext>
            </a:extLst>
          </p:cNvPr>
          <p:cNvSpPr/>
          <p:nvPr/>
        </p:nvSpPr>
        <p:spPr>
          <a:xfrm>
            <a:off x="224755" y="323425"/>
            <a:ext cx="6280316" cy="93762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a:defRPr sz="4000" b="1">
                <a:latin typeface="Futura Std"/>
                <a:ea typeface="Futura Std"/>
                <a:cs typeface="Futura Std"/>
                <a:sym typeface="Futura Std"/>
              </a:defRPr>
            </a:lvl1pPr>
          </a:lstStyle>
          <a:p>
            <a:pPr algn="ctr"/>
            <a:r>
              <a:rPr lang="en-GB" sz="2812" dirty="0">
                <a:solidFill>
                  <a:srgbClr val="B8BF0D"/>
                </a:solidFill>
                <a:latin typeface="Arial" panose="020B0604020202020204" pitchFamily="34" charset="0"/>
                <a:cs typeface="Arial" panose="020B0604020202020204" pitchFamily="34" charset="0"/>
              </a:rPr>
              <a:t>Keeping you on track throughout the </a:t>
            </a:r>
            <a:r>
              <a:rPr sz="2812" dirty="0">
                <a:solidFill>
                  <a:srgbClr val="B8BF0D"/>
                </a:solidFill>
                <a:latin typeface="Arial" panose="020B0604020202020204" pitchFamily="34" charset="0"/>
                <a:cs typeface="Arial" panose="020B0604020202020204" pitchFamily="34" charset="0"/>
              </a:rPr>
              <a:t>Challenge</a:t>
            </a:r>
          </a:p>
        </p:txBody>
      </p:sp>
      <p:sp>
        <p:nvSpPr>
          <p:cNvPr id="8" name="TextBox 7">
            <a:extLst>
              <a:ext uri="{FF2B5EF4-FFF2-40B4-BE49-F238E27FC236}">
                <a16:creationId xmlns:a16="http://schemas.microsoft.com/office/drawing/2014/main" id="{3C400C9E-E06A-4EF3-831F-AAB33731CBAF}"/>
              </a:ext>
            </a:extLst>
          </p:cNvPr>
          <p:cNvSpPr txBox="1"/>
          <p:nvPr/>
        </p:nvSpPr>
        <p:spPr>
          <a:xfrm>
            <a:off x="224755" y="1490637"/>
            <a:ext cx="7920880" cy="677108"/>
          </a:xfrm>
          <a:prstGeom prst="rect">
            <a:avLst/>
          </a:prstGeom>
          <a:noFill/>
        </p:spPr>
        <p:txBody>
          <a:bodyPr wrap="square" rtlCol="0">
            <a:spAutoFit/>
          </a:bodyPr>
          <a:lstStyle/>
          <a:p>
            <a:r>
              <a:rPr lang="en-GB" sz="1900" dirty="0">
                <a:latin typeface="Arial" panose="020B0604020202020204" pitchFamily="34" charset="0"/>
                <a:cs typeface="Arial" panose="020B0604020202020204" pitchFamily="34" charset="0"/>
              </a:rPr>
              <a:t>You will be following the 4 week plan below and there are lots of fun activities so you can start your own business!</a:t>
            </a:r>
          </a:p>
        </p:txBody>
      </p:sp>
      <p:pic>
        <p:nvPicPr>
          <p:cNvPr id="3" name="Picture 2">
            <a:extLst>
              <a:ext uri="{FF2B5EF4-FFF2-40B4-BE49-F238E27FC236}">
                <a16:creationId xmlns:a16="http://schemas.microsoft.com/office/drawing/2014/main" id="{5080D54D-EA3F-41A7-A7A7-DD47CA70DE43}"/>
              </a:ext>
            </a:extLst>
          </p:cNvPr>
          <p:cNvPicPr>
            <a:picLocks noChangeAspect="1"/>
          </p:cNvPicPr>
          <p:nvPr/>
        </p:nvPicPr>
        <p:blipFill>
          <a:blip r:embed="rId4"/>
          <a:stretch>
            <a:fillRect/>
          </a:stretch>
        </p:blipFill>
        <p:spPr>
          <a:xfrm>
            <a:off x="593" y="2310144"/>
            <a:ext cx="9143407" cy="4034680"/>
          </a:xfrm>
          <a:prstGeom prst="rect">
            <a:avLst/>
          </a:prstGeom>
        </p:spPr>
      </p:pic>
    </p:spTree>
    <p:extLst>
      <p:ext uri="{BB962C8B-B14F-4D97-AF65-F5344CB8AC3E}">
        <p14:creationId xmlns:p14="http://schemas.microsoft.com/office/powerpoint/2010/main" val="135090924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sp>
        <p:nvSpPr>
          <p:cNvPr id="7" name="Rectangle 6">
            <a:extLst>
              <a:ext uri="{FF2B5EF4-FFF2-40B4-BE49-F238E27FC236}">
                <a16:creationId xmlns:a16="http://schemas.microsoft.com/office/drawing/2014/main" id="{9CDE40AD-BF9F-436D-987E-BE862542C483}"/>
              </a:ext>
            </a:extLst>
          </p:cNvPr>
          <p:cNvSpPr/>
          <p:nvPr/>
        </p:nvSpPr>
        <p:spPr>
          <a:xfrm>
            <a:off x="580577" y="1758017"/>
            <a:ext cx="7982843" cy="2062103"/>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In the Fiver Challenge we encourage a sustainable approach to business rather than thinking solely of profit.</a:t>
            </a:r>
          </a:p>
          <a:p>
            <a:endParaRPr lang="en-GB" sz="2000" b="1" dirty="0">
              <a:solidFill>
                <a:srgbClr val="B8BF0D"/>
              </a:solidFill>
              <a:latin typeface="Arial" panose="020B0604020202020204" pitchFamily="34" charset="0"/>
              <a:cs typeface="Arial" panose="020B0604020202020204" pitchFamily="34" charset="0"/>
            </a:endParaRPr>
          </a:p>
          <a:p>
            <a:endParaRPr lang="en-GB" sz="2000" b="1" dirty="0">
              <a:solidFill>
                <a:srgbClr val="B8BF0D"/>
              </a:solidFill>
              <a:latin typeface="Arial" panose="020B0604020202020204" pitchFamily="34" charset="0"/>
              <a:cs typeface="Arial" panose="020B0604020202020204" pitchFamily="34" charset="0"/>
            </a:endParaRPr>
          </a:p>
          <a:p>
            <a:r>
              <a:rPr lang="en-GB" sz="2000" b="1" dirty="0">
                <a:solidFill>
                  <a:srgbClr val="B8BF0D"/>
                </a:solidFill>
                <a:latin typeface="Arial" panose="020B0604020202020204" pitchFamily="34" charset="0"/>
                <a:cs typeface="Arial" panose="020B0604020202020204" pitchFamily="34" charset="0"/>
              </a:rPr>
              <a:t>What does sustainability in business mean?</a:t>
            </a:r>
            <a:endParaRPr lang="en-GB" sz="2000" dirty="0">
              <a:solidFill>
                <a:srgbClr val="B8BF0D"/>
              </a:solidFill>
            </a:endParaRPr>
          </a:p>
          <a:p>
            <a:pPr lvl="0"/>
            <a:endParaRPr lang="en-GB" sz="2800" b="1" dirty="0">
              <a:solidFill>
                <a:srgbClr val="055A6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1AEB0E6-B8C2-4118-93F1-BFB38892562F}"/>
              </a:ext>
            </a:extLst>
          </p:cNvPr>
          <p:cNvSpPr/>
          <p:nvPr/>
        </p:nvSpPr>
        <p:spPr>
          <a:xfrm>
            <a:off x="580578" y="3578472"/>
            <a:ext cx="7982843" cy="1631216"/>
          </a:xfrm>
          <a:prstGeom prst="rect">
            <a:avLst/>
          </a:prstGeom>
        </p:spPr>
        <p:txBody>
          <a:bodyPr wrap="square">
            <a:spAutoFit/>
          </a:bodyPr>
          <a:lstStyle/>
          <a:p>
            <a:r>
              <a:rPr lang="en-US" sz="2000" i="1" dirty="0">
                <a:latin typeface="Arial" panose="020B0604020202020204" pitchFamily="34" charset="0"/>
                <a:cs typeface="Arial" panose="020B0604020202020204" pitchFamily="34" charset="0"/>
              </a:rPr>
              <a:t>“A business which operates today in a way that values and protects the people, planet and resources it relies on for the future’’</a:t>
            </a:r>
          </a:p>
          <a:p>
            <a:endParaRPr lang="en-US" sz="2000" b="1" i="1" dirty="0">
              <a:solidFill>
                <a:srgbClr val="E60088"/>
              </a:solidFill>
              <a:latin typeface="Arial" panose="020B0604020202020204" pitchFamily="34" charset="0"/>
              <a:cs typeface="Arial" panose="020B0604020202020204" pitchFamily="34" charset="0"/>
            </a:endParaRPr>
          </a:p>
          <a:p>
            <a:endParaRPr lang="en-US" sz="2000" b="1" dirty="0">
              <a:solidFill>
                <a:srgbClr val="B8BF0D"/>
              </a:solidFill>
              <a:latin typeface="Arial" panose="020B0604020202020204" pitchFamily="34" charset="0"/>
              <a:cs typeface="Arial" panose="020B0604020202020204" pitchFamily="34" charset="0"/>
            </a:endParaRPr>
          </a:p>
          <a:p>
            <a:r>
              <a:rPr lang="en-US" sz="2000" b="1" dirty="0">
                <a:solidFill>
                  <a:srgbClr val="B8BF0D"/>
                </a:solidFill>
                <a:latin typeface="Arial" panose="020B0604020202020204" pitchFamily="34" charset="0"/>
                <a:cs typeface="Arial" panose="020B0604020202020204" pitchFamily="34" charset="0"/>
              </a:rPr>
              <a:t>Remember - big change starts small!</a:t>
            </a:r>
            <a:endParaRPr lang="en-GB" sz="2000" dirty="0">
              <a:solidFill>
                <a:srgbClr val="B8BF0D"/>
              </a:solidFill>
            </a:endParaRPr>
          </a:p>
        </p:txBody>
      </p:sp>
      <p:sp>
        <p:nvSpPr>
          <p:cNvPr id="10" name="Shape 127">
            <a:extLst>
              <a:ext uri="{FF2B5EF4-FFF2-40B4-BE49-F238E27FC236}">
                <a16:creationId xmlns:a16="http://schemas.microsoft.com/office/drawing/2014/main" id="{2258FFD2-CA42-4959-B6C6-C8E33D8DD80B}"/>
              </a:ext>
            </a:extLst>
          </p:cNvPr>
          <p:cNvSpPr/>
          <p:nvPr/>
        </p:nvSpPr>
        <p:spPr>
          <a:xfrm>
            <a:off x="184410" y="785622"/>
            <a:ext cx="6280316" cy="50488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a:defRPr sz="4000" b="1">
                <a:latin typeface="Futura Std"/>
                <a:ea typeface="Futura Std"/>
                <a:cs typeface="Futura Std"/>
                <a:sym typeface="Futura Std"/>
              </a:defRPr>
            </a:lvl1pPr>
          </a:lstStyle>
          <a:p>
            <a:r>
              <a:rPr lang="en-GB" sz="2812" dirty="0">
                <a:solidFill>
                  <a:srgbClr val="B8BF0D"/>
                </a:solidFill>
                <a:latin typeface="Arial" panose="020B0604020202020204" pitchFamily="34" charset="0"/>
                <a:cs typeface="Arial" panose="020B0604020202020204" pitchFamily="34" charset="0"/>
              </a:rPr>
              <a:t>Sustainability</a:t>
            </a:r>
          </a:p>
        </p:txBody>
      </p:sp>
    </p:spTree>
    <p:extLst>
      <p:ext uri="{BB962C8B-B14F-4D97-AF65-F5344CB8AC3E}">
        <p14:creationId xmlns:p14="http://schemas.microsoft.com/office/powerpoint/2010/main" val="172771023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pic>
        <p:nvPicPr>
          <p:cNvPr id="7" name="Content Placeholder 3">
            <a:extLst>
              <a:ext uri="{FF2B5EF4-FFF2-40B4-BE49-F238E27FC236}">
                <a16:creationId xmlns:a16="http://schemas.microsoft.com/office/drawing/2014/main" id="{84158A1F-B3B1-4808-B385-71A09B24FC7E}"/>
              </a:ext>
            </a:extLst>
          </p:cNvPr>
          <p:cNvPicPr>
            <a:picLocks noChangeAspect="1"/>
          </p:cNvPicPr>
          <p:nvPr/>
        </p:nvPicPr>
        <p:blipFill>
          <a:blip r:embed="rId8"/>
          <a:stretch>
            <a:fillRect/>
          </a:stretch>
        </p:blipFill>
        <p:spPr>
          <a:xfrm>
            <a:off x="251520" y="1388295"/>
            <a:ext cx="8640960" cy="4380822"/>
          </a:xfrm>
          <a:prstGeom prst="rect">
            <a:avLst/>
          </a:prstGeom>
        </p:spPr>
      </p:pic>
      <p:sp>
        <p:nvSpPr>
          <p:cNvPr id="8" name="Shape 137">
            <a:extLst>
              <a:ext uri="{FF2B5EF4-FFF2-40B4-BE49-F238E27FC236}">
                <a16:creationId xmlns:a16="http://schemas.microsoft.com/office/drawing/2014/main" id="{8E8CC831-2391-4AEB-8708-474154073751}"/>
              </a:ext>
            </a:extLst>
          </p:cNvPr>
          <p:cNvSpPr/>
          <p:nvPr/>
        </p:nvSpPr>
        <p:spPr>
          <a:xfrm>
            <a:off x="388267" y="359399"/>
            <a:ext cx="5390455" cy="118013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a:defRPr sz="4000" b="1">
                <a:latin typeface="Futura Std"/>
                <a:ea typeface="Futura Std"/>
                <a:cs typeface="Futura Std"/>
                <a:sym typeface="Futura Std"/>
              </a:defRPr>
            </a:lvl1pPr>
          </a:lstStyle>
          <a:p>
            <a:r>
              <a:rPr lang="en-GB" sz="2400" dirty="0">
                <a:solidFill>
                  <a:srgbClr val="B8BF0D"/>
                </a:solidFill>
                <a:latin typeface="Arial" panose="020B0604020202020204" pitchFamily="34" charset="0"/>
                <a:cs typeface="Arial" panose="020B0604020202020204" pitchFamily="34" charset="0"/>
              </a:rPr>
              <a:t>United Nations Sustainable</a:t>
            </a:r>
          </a:p>
          <a:p>
            <a:r>
              <a:rPr lang="en-GB" sz="2400" dirty="0">
                <a:solidFill>
                  <a:srgbClr val="B8BF0D"/>
                </a:solidFill>
                <a:latin typeface="Arial" panose="020B0604020202020204" pitchFamily="34" charset="0"/>
                <a:cs typeface="Arial" panose="020B0604020202020204" pitchFamily="34" charset="0"/>
              </a:rPr>
              <a:t> Development Goals</a:t>
            </a:r>
            <a:br>
              <a:rPr lang="en-GB" sz="2400" dirty="0">
                <a:solidFill>
                  <a:srgbClr val="055A60"/>
                </a:solidFill>
                <a:latin typeface="Arial" panose="020B0604020202020204" pitchFamily="34" charset="0"/>
                <a:cs typeface="Arial" panose="020B0604020202020204" pitchFamily="34" charset="0"/>
              </a:rPr>
            </a:br>
            <a:endParaRPr sz="2400" dirty="0">
              <a:solidFill>
                <a:srgbClr val="055A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55981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sp>
        <p:nvSpPr>
          <p:cNvPr id="7" name="Shape 137">
            <a:extLst>
              <a:ext uri="{FF2B5EF4-FFF2-40B4-BE49-F238E27FC236}">
                <a16:creationId xmlns:a16="http://schemas.microsoft.com/office/drawing/2014/main" id="{89BEE8BA-F5D8-4D3D-B1AE-235ED236D579}"/>
              </a:ext>
            </a:extLst>
          </p:cNvPr>
          <p:cNvSpPr/>
          <p:nvPr/>
        </p:nvSpPr>
        <p:spPr>
          <a:xfrm>
            <a:off x="356416" y="1567093"/>
            <a:ext cx="72200" cy="4414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defRPr sz="4000" b="1">
                <a:latin typeface="Futura Std"/>
                <a:ea typeface="Futura Std"/>
                <a:cs typeface="Futura Std"/>
                <a:sym typeface="Futura Std"/>
              </a:defRPr>
            </a:lvl1pPr>
          </a:lstStyle>
          <a:p>
            <a:endParaRPr sz="2400" dirty="0">
              <a:solidFill>
                <a:srgbClr val="B8BF0D"/>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CF0A41D-3F5B-4AA7-90F5-8C5577147DC1}"/>
              </a:ext>
            </a:extLst>
          </p:cNvPr>
          <p:cNvPicPr>
            <a:picLocks noChangeAspect="1"/>
          </p:cNvPicPr>
          <p:nvPr/>
        </p:nvPicPr>
        <p:blipFill>
          <a:blip r:embed="rId10"/>
          <a:stretch>
            <a:fillRect/>
          </a:stretch>
        </p:blipFill>
        <p:spPr>
          <a:xfrm>
            <a:off x="6672" y="1907747"/>
            <a:ext cx="3356692" cy="3649488"/>
          </a:xfrm>
          <a:prstGeom prst="rect">
            <a:avLst/>
          </a:prstGeom>
        </p:spPr>
      </p:pic>
      <p:pic>
        <p:nvPicPr>
          <p:cNvPr id="10" name="EnviroTent - Young Enterprise Presentation UK Final">
            <a:hlinkClick r:id="" action="ppaction://media"/>
            <a:extLst>
              <a:ext uri="{FF2B5EF4-FFF2-40B4-BE49-F238E27FC236}">
                <a16:creationId xmlns:a16="http://schemas.microsoft.com/office/drawing/2014/main" id="{80F7CBEE-8BEB-4C23-BCA3-B8EE16754D4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418630" y="2275486"/>
            <a:ext cx="5688311" cy="3199675"/>
          </a:xfrm>
          <a:prstGeom prst="rect">
            <a:avLst/>
          </a:prstGeom>
        </p:spPr>
      </p:pic>
      <p:sp>
        <p:nvSpPr>
          <p:cNvPr id="11" name="Shape 137">
            <a:extLst>
              <a:ext uri="{FF2B5EF4-FFF2-40B4-BE49-F238E27FC236}">
                <a16:creationId xmlns:a16="http://schemas.microsoft.com/office/drawing/2014/main" id="{182A7D49-6C00-4034-99FB-0BFBD7F69082}"/>
              </a:ext>
            </a:extLst>
          </p:cNvPr>
          <p:cNvSpPr/>
          <p:nvPr/>
        </p:nvSpPr>
        <p:spPr>
          <a:xfrm>
            <a:off x="312248" y="759715"/>
            <a:ext cx="5390455" cy="81079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l">
              <a:defRPr sz="4000" b="1">
                <a:latin typeface="Futura Std"/>
                <a:ea typeface="Futura Std"/>
                <a:cs typeface="Futura Std"/>
                <a:sym typeface="Futura Std"/>
              </a:defRPr>
            </a:lvl1pPr>
          </a:lstStyle>
          <a:p>
            <a:r>
              <a:rPr lang="en-US" sz="2400" dirty="0">
                <a:solidFill>
                  <a:srgbClr val="B8BF0D"/>
                </a:solidFill>
                <a:latin typeface="Arial" panose="020B0604020202020204" pitchFamily="34" charset="0"/>
                <a:cs typeface="Arial" panose="020B0604020202020204" pitchFamily="34" charset="0"/>
              </a:rPr>
              <a:t>Example of a sustainable business</a:t>
            </a:r>
            <a:br>
              <a:rPr lang="en-GB" sz="2400" dirty="0">
                <a:solidFill>
                  <a:srgbClr val="055A60"/>
                </a:solidFill>
                <a:latin typeface="Arial" panose="020B0604020202020204" pitchFamily="34" charset="0"/>
                <a:cs typeface="Arial" panose="020B0604020202020204" pitchFamily="34" charset="0"/>
              </a:rPr>
            </a:br>
            <a:endParaRPr sz="2400" dirty="0">
              <a:solidFill>
                <a:srgbClr val="055A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6874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3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sp>
        <p:nvSpPr>
          <p:cNvPr id="7" name="Shape 139">
            <a:extLst>
              <a:ext uri="{FF2B5EF4-FFF2-40B4-BE49-F238E27FC236}">
                <a16:creationId xmlns:a16="http://schemas.microsoft.com/office/drawing/2014/main" id="{6EE7EA4A-5293-4DF2-9E96-57B4405F18F3}"/>
              </a:ext>
            </a:extLst>
          </p:cNvPr>
          <p:cNvSpPr/>
          <p:nvPr/>
        </p:nvSpPr>
        <p:spPr>
          <a:xfrm>
            <a:off x="119733" y="1610460"/>
            <a:ext cx="8512077" cy="433843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spAutoFit/>
          </a:bodyPr>
          <a:lstStyle/>
          <a:p>
            <a:pPr>
              <a:lnSpc>
                <a:spcPct val="120000"/>
              </a:lnSpc>
              <a:buSzPct val="75000"/>
              <a:defRPr sz="2700">
                <a:latin typeface="Futura Std"/>
                <a:ea typeface="Futura Std"/>
                <a:cs typeface="Futura Std"/>
                <a:sym typeface="Futura Std"/>
              </a:defRPr>
            </a:pPr>
            <a:r>
              <a:rPr lang="en-GB" sz="1898" dirty="0"/>
              <a:t>       </a:t>
            </a:r>
            <a:r>
              <a:rPr lang="en-GB" sz="1898" b="1" dirty="0">
                <a:latin typeface="Arial" panose="020B0604020202020204" pitchFamily="34" charset="0"/>
                <a:cs typeface="Arial" panose="020B0604020202020204" pitchFamily="34" charset="0"/>
              </a:rPr>
              <a:t>Product  </a:t>
            </a:r>
            <a:r>
              <a:rPr lang="en-GB" sz="1898" dirty="0">
                <a:latin typeface="Arial" panose="020B0604020202020204" pitchFamily="34" charset="0"/>
                <a:cs typeface="Arial" panose="020B0604020202020204" pitchFamily="34" charset="0"/>
              </a:rPr>
              <a:t> </a:t>
            </a:r>
          </a:p>
          <a:p>
            <a:pPr>
              <a:lnSpc>
                <a:spcPct val="120000"/>
              </a:lnSpc>
              <a:buSzPct val="75000"/>
              <a:defRPr sz="2700">
                <a:latin typeface="Futura Std"/>
                <a:ea typeface="Futura Std"/>
                <a:cs typeface="Futura Std"/>
                <a:sym typeface="Futura Std"/>
              </a:defRPr>
            </a:pPr>
            <a:endParaRPr lang="en-GB" sz="1898" dirty="0">
              <a:latin typeface="Arial" panose="020B0604020202020204" pitchFamily="34" charset="0"/>
              <a:cs typeface="Arial" panose="020B0604020202020204" pitchFamily="34" charset="0"/>
            </a:endParaRPr>
          </a:p>
          <a:p>
            <a:pPr marL="884238" lvl="2" indent="-342900">
              <a:lnSpc>
                <a:spcPct val="120000"/>
              </a:lnSpc>
              <a:buSzPct val="75000"/>
              <a:buFont typeface="Arial" panose="020B0604020202020204" pitchFamily="34" charset="0"/>
              <a:buChar char="•"/>
              <a:defRPr sz="2700">
                <a:latin typeface="Futura Std"/>
                <a:ea typeface="Futura Std"/>
                <a:cs typeface="Futura Std"/>
                <a:sym typeface="Futura Std"/>
              </a:defRPr>
            </a:pPr>
            <a:r>
              <a:rPr lang="en-GB" sz="1898" dirty="0">
                <a:latin typeface="Arial" panose="020B0604020202020204" pitchFamily="34" charset="0"/>
                <a:cs typeface="Arial" panose="020B0604020202020204" pitchFamily="34" charset="0"/>
              </a:rPr>
              <a:t>Handmade or home grown?  Personalised?  </a:t>
            </a:r>
          </a:p>
          <a:p>
            <a:pPr marL="884238" indent="-342900">
              <a:lnSpc>
                <a:spcPct val="120000"/>
              </a:lnSpc>
              <a:buSzPct val="75000"/>
              <a:buFont typeface="Arial" panose="020B0604020202020204" pitchFamily="34" charset="0"/>
              <a:buChar char="•"/>
              <a:defRPr sz="2700">
                <a:latin typeface="Futura Std"/>
                <a:ea typeface="Futura Std"/>
                <a:cs typeface="Futura Std"/>
                <a:sym typeface="Futura Std"/>
              </a:defRPr>
            </a:pPr>
            <a:r>
              <a:rPr lang="en-GB" sz="1898" dirty="0">
                <a:latin typeface="Arial" panose="020B0604020202020204" pitchFamily="34" charset="0"/>
                <a:cs typeface="Arial" panose="020B0604020202020204" pitchFamily="34" charset="0"/>
              </a:rPr>
              <a:t>Can you link it to a topic or theme, event or a local opportunity?</a:t>
            </a:r>
          </a:p>
          <a:p>
            <a:pPr marL="884238" indent="-342900">
              <a:lnSpc>
                <a:spcPct val="120000"/>
              </a:lnSpc>
              <a:buSzPct val="75000"/>
              <a:buFont typeface="Arial" panose="020B0604020202020204" pitchFamily="34" charset="0"/>
              <a:buChar char="•"/>
              <a:defRPr sz="2700">
                <a:latin typeface="Futura Std"/>
                <a:ea typeface="Futura Std"/>
                <a:cs typeface="Futura Std"/>
                <a:sym typeface="Futura Std"/>
              </a:defRPr>
            </a:pPr>
            <a:endParaRPr lang="en-GB" sz="1898" dirty="0">
              <a:latin typeface="Arial" panose="020B0604020202020204" pitchFamily="34" charset="0"/>
              <a:cs typeface="Arial" panose="020B0604020202020204" pitchFamily="34" charset="0"/>
            </a:endParaRPr>
          </a:p>
          <a:p>
            <a:pPr>
              <a:lnSpc>
                <a:spcPct val="120000"/>
              </a:lnSpc>
              <a:buSzPct val="75000"/>
              <a:defRPr sz="2700">
                <a:latin typeface="Futura Std"/>
                <a:ea typeface="Futura Std"/>
                <a:cs typeface="Futura Std"/>
                <a:sym typeface="Futura Std"/>
              </a:defRPr>
            </a:pPr>
            <a:r>
              <a:rPr lang="en-GB" sz="1898" dirty="0">
                <a:latin typeface="Arial" panose="020B0604020202020204" pitchFamily="34" charset="0"/>
                <a:cs typeface="Arial" panose="020B0604020202020204" pitchFamily="34" charset="0"/>
              </a:rPr>
              <a:t>        </a:t>
            </a:r>
            <a:r>
              <a:rPr lang="en-GB" sz="1898" b="1" dirty="0">
                <a:latin typeface="Arial" panose="020B0604020202020204" pitchFamily="34" charset="0"/>
                <a:cs typeface="Arial" panose="020B0604020202020204" pitchFamily="34" charset="0"/>
              </a:rPr>
              <a:t>Service</a:t>
            </a:r>
          </a:p>
          <a:p>
            <a:pPr>
              <a:lnSpc>
                <a:spcPct val="120000"/>
              </a:lnSpc>
              <a:buSzPct val="75000"/>
              <a:defRPr sz="2700">
                <a:latin typeface="Futura Std"/>
                <a:ea typeface="Futura Std"/>
                <a:cs typeface="Futura Std"/>
                <a:sym typeface="Futura Std"/>
              </a:defRPr>
            </a:pPr>
            <a:endParaRPr lang="en-GB" sz="1898" b="1" dirty="0">
              <a:latin typeface="Arial" panose="020B0604020202020204" pitchFamily="34" charset="0"/>
              <a:cs typeface="Arial" panose="020B0604020202020204" pitchFamily="34" charset="0"/>
            </a:endParaRPr>
          </a:p>
          <a:p>
            <a:pPr marL="884238" lvl="2" indent="-342900">
              <a:lnSpc>
                <a:spcPct val="120000"/>
              </a:lnSpc>
              <a:buSzPct val="75000"/>
              <a:buFont typeface="Arial" panose="020B0604020202020204" pitchFamily="34" charset="0"/>
              <a:buChar char="•"/>
              <a:defRPr sz="2700">
                <a:latin typeface="Futura Std"/>
                <a:ea typeface="Futura Std"/>
                <a:cs typeface="Futura Std"/>
                <a:sym typeface="Futura Std"/>
              </a:defRPr>
            </a:pPr>
            <a:r>
              <a:rPr lang="en-GB" sz="1898" dirty="0">
                <a:latin typeface="Arial" panose="020B0604020202020204" pitchFamily="34" charset="0"/>
                <a:cs typeface="Arial" panose="020B0604020202020204" pitchFamily="34" charset="0"/>
              </a:rPr>
              <a:t>Using your team to create/offer an activity for a fee </a:t>
            </a:r>
          </a:p>
          <a:p>
            <a:pPr marL="884238" indent="-342900">
              <a:lnSpc>
                <a:spcPct val="120000"/>
              </a:lnSpc>
              <a:buSzPct val="75000"/>
              <a:buFont typeface="Arial" panose="020B0604020202020204" pitchFamily="34" charset="0"/>
              <a:buChar char="•"/>
              <a:defRPr sz="2700">
                <a:latin typeface="Futura Std"/>
                <a:ea typeface="Futura Std"/>
                <a:cs typeface="Futura Std"/>
                <a:sym typeface="Futura Std"/>
              </a:defRPr>
            </a:pPr>
            <a:r>
              <a:rPr lang="en-GB" sz="1898" dirty="0">
                <a:latin typeface="Arial" panose="020B0604020202020204" pitchFamily="34" charset="0"/>
                <a:cs typeface="Arial" panose="020B0604020202020204" pitchFamily="34" charset="0"/>
              </a:rPr>
              <a:t>Examples : car washing/dog walking</a:t>
            </a:r>
          </a:p>
          <a:p>
            <a:pPr>
              <a:lnSpc>
                <a:spcPct val="120000"/>
              </a:lnSpc>
              <a:buSzPct val="75000"/>
              <a:defRPr sz="2700">
                <a:latin typeface="Futura Std"/>
                <a:ea typeface="Futura Std"/>
                <a:cs typeface="Futura Std"/>
                <a:sym typeface="Futura Std"/>
              </a:defRPr>
            </a:pPr>
            <a:r>
              <a:rPr lang="en-GB" sz="1898" dirty="0">
                <a:latin typeface="Arial" panose="020B0604020202020204" pitchFamily="34" charset="0"/>
                <a:cs typeface="Arial" panose="020B0604020202020204" pitchFamily="34" charset="0"/>
              </a:rPr>
              <a:t>	</a:t>
            </a:r>
          </a:p>
          <a:p>
            <a:pPr marL="187325" lvl="1">
              <a:lnSpc>
                <a:spcPct val="120000"/>
              </a:lnSpc>
              <a:buSzPct val="75000"/>
              <a:defRPr sz="2700">
                <a:latin typeface="Futura Std"/>
                <a:ea typeface="Futura Std"/>
                <a:cs typeface="Futura Std"/>
                <a:sym typeface="Futura Std"/>
              </a:defRPr>
            </a:pPr>
            <a:r>
              <a:rPr lang="en-GB" sz="2400" b="1" dirty="0">
                <a:solidFill>
                  <a:srgbClr val="B8BF0D"/>
                </a:solidFill>
                <a:latin typeface="Arial" panose="020B0604020202020204" pitchFamily="34" charset="0"/>
                <a:cs typeface="Arial" panose="020B0604020202020204" pitchFamily="34" charset="0"/>
              </a:rPr>
              <a:t>    How can you make sure you profit from your £5?</a:t>
            </a:r>
            <a:endParaRPr lang="en-GB" sz="2400" dirty="0">
              <a:solidFill>
                <a:srgbClr val="B8BF0D"/>
              </a:solidFill>
              <a:latin typeface="Arial" panose="020B0604020202020204" pitchFamily="34" charset="0"/>
              <a:cs typeface="Arial" panose="020B0604020202020204" pitchFamily="34" charset="0"/>
            </a:endParaRPr>
          </a:p>
          <a:p>
            <a:pPr marL="234396" indent="-234396">
              <a:lnSpc>
                <a:spcPct val="120000"/>
              </a:lnSpc>
              <a:buSzPct val="75000"/>
              <a:buChar char="•"/>
              <a:defRPr sz="2700">
                <a:latin typeface="Futura Std"/>
                <a:ea typeface="Futura Std"/>
                <a:cs typeface="Futura Std"/>
                <a:sym typeface="Futura Std"/>
              </a:defRPr>
            </a:pPr>
            <a:endParaRPr lang="en-GB" sz="1898" dirty="0">
              <a:latin typeface="Arial" panose="020B0604020202020204" pitchFamily="34" charset="0"/>
              <a:cs typeface="Arial" panose="020B0604020202020204" pitchFamily="34" charset="0"/>
            </a:endParaRPr>
          </a:p>
        </p:txBody>
      </p:sp>
      <p:sp>
        <p:nvSpPr>
          <p:cNvPr id="8" name="Shape 137">
            <a:extLst>
              <a:ext uri="{FF2B5EF4-FFF2-40B4-BE49-F238E27FC236}">
                <a16:creationId xmlns:a16="http://schemas.microsoft.com/office/drawing/2014/main" id="{0286887D-DDDB-402F-8E99-8F4B2BA08BBD}"/>
              </a:ext>
            </a:extLst>
          </p:cNvPr>
          <p:cNvSpPr/>
          <p:nvPr/>
        </p:nvSpPr>
        <p:spPr>
          <a:xfrm>
            <a:off x="356416" y="519653"/>
            <a:ext cx="6040116" cy="93762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defRPr sz="4000" b="1">
                <a:latin typeface="Futura Std"/>
                <a:ea typeface="Futura Std"/>
                <a:cs typeface="Futura Std"/>
                <a:sym typeface="Futura Std"/>
              </a:defRPr>
            </a:lvl1pPr>
          </a:lstStyle>
          <a:p>
            <a:r>
              <a:rPr lang="en-GB" sz="2812" dirty="0">
                <a:solidFill>
                  <a:srgbClr val="B8BF0D"/>
                </a:solidFill>
                <a:latin typeface="Arial" panose="020B0604020202020204" pitchFamily="34" charset="0"/>
                <a:cs typeface="Arial" panose="020B0604020202020204" pitchFamily="34" charset="0"/>
              </a:rPr>
              <a:t>Your Fiver idea: </a:t>
            </a:r>
          </a:p>
          <a:p>
            <a:r>
              <a:rPr lang="en-GB" sz="2812" dirty="0">
                <a:solidFill>
                  <a:srgbClr val="B8BF0D"/>
                </a:solidFill>
                <a:latin typeface="Arial" panose="020B0604020202020204" pitchFamily="34" charset="0"/>
                <a:cs typeface="Arial" panose="020B0604020202020204" pitchFamily="34" charset="0"/>
              </a:rPr>
              <a:t>How will you choose what you do?</a:t>
            </a:r>
            <a:endParaRPr sz="2812" dirty="0">
              <a:solidFill>
                <a:srgbClr val="B8BF0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465559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pic>
        <p:nvPicPr>
          <p:cNvPr id="7" name="Picture 6">
            <a:extLst>
              <a:ext uri="{FF2B5EF4-FFF2-40B4-BE49-F238E27FC236}">
                <a16:creationId xmlns:a16="http://schemas.microsoft.com/office/drawing/2014/main" id="{3136AC41-811C-4949-B8CE-5C5493B0C18E}"/>
              </a:ext>
            </a:extLst>
          </p:cNvPr>
          <p:cNvPicPr>
            <a:picLocks noChangeAspect="1"/>
          </p:cNvPicPr>
          <p:nvPr/>
        </p:nvPicPr>
        <p:blipFill>
          <a:blip r:embed="rId8"/>
          <a:stretch>
            <a:fillRect/>
          </a:stretch>
        </p:blipFill>
        <p:spPr>
          <a:xfrm>
            <a:off x="0" y="2052426"/>
            <a:ext cx="9144396" cy="3779013"/>
          </a:xfrm>
          <a:prstGeom prst="rect">
            <a:avLst/>
          </a:prstGeom>
          <a:ln>
            <a:noFill/>
          </a:ln>
          <a:effectLst>
            <a:softEdge rad="112500"/>
          </a:effectLst>
        </p:spPr>
      </p:pic>
      <p:sp>
        <p:nvSpPr>
          <p:cNvPr id="10" name="Shape 137">
            <a:extLst>
              <a:ext uri="{FF2B5EF4-FFF2-40B4-BE49-F238E27FC236}">
                <a16:creationId xmlns:a16="http://schemas.microsoft.com/office/drawing/2014/main" id="{16A9BCC4-4416-4AB6-AD8E-D11A7E0C845E}"/>
              </a:ext>
            </a:extLst>
          </p:cNvPr>
          <p:cNvSpPr/>
          <p:nvPr/>
        </p:nvSpPr>
        <p:spPr>
          <a:xfrm>
            <a:off x="272782" y="765232"/>
            <a:ext cx="5182509" cy="93762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4000" b="1">
                <a:latin typeface="Futura Std"/>
                <a:ea typeface="Futura Std"/>
                <a:cs typeface="Futura Std"/>
                <a:sym typeface="Futura Std"/>
              </a:defRPr>
            </a:lvl1pPr>
          </a:lstStyle>
          <a:p>
            <a:r>
              <a:rPr lang="en-GB" sz="2812" dirty="0">
                <a:solidFill>
                  <a:srgbClr val="B8BF0D"/>
                </a:solidFill>
                <a:latin typeface="Arial" panose="020B0604020202020204" pitchFamily="34" charset="0"/>
                <a:cs typeface="Arial" panose="020B0604020202020204" pitchFamily="34" charset="0"/>
              </a:rPr>
              <a:t>What business name will you </a:t>
            </a:r>
          </a:p>
          <a:p>
            <a:r>
              <a:rPr lang="en-GB" sz="2812" dirty="0">
                <a:solidFill>
                  <a:srgbClr val="B8BF0D"/>
                </a:solidFill>
                <a:latin typeface="Arial" panose="020B0604020202020204" pitchFamily="34" charset="0"/>
                <a:cs typeface="Arial" panose="020B0604020202020204" pitchFamily="34" charset="0"/>
              </a:rPr>
              <a:t>choose for your business?</a:t>
            </a:r>
            <a:endParaRPr sz="2812" dirty="0">
              <a:solidFill>
                <a:srgbClr val="B8BF0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30268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pic>
        <p:nvPicPr>
          <p:cNvPr id="7" name="Picture 6">
            <a:extLst>
              <a:ext uri="{FF2B5EF4-FFF2-40B4-BE49-F238E27FC236}">
                <a16:creationId xmlns:a16="http://schemas.microsoft.com/office/drawing/2014/main" id="{ADF02B1E-412D-4EEC-A0AE-639B26FC6C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5" y="1921969"/>
            <a:ext cx="9162661" cy="3456384"/>
          </a:xfrm>
          <a:prstGeom prst="rect">
            <a:avLst/>
          </a:prstGeom>
        </p:spPr>
      </p:pic>
      <p:sp>
        <p:nvSpPr>
          <p:cNvPr id="10" name="Rectangle 9">
            <a:extLst>
              <a:ext uri="{FF2B5EF4-FFF2-40B4-BE49-F238E27FC236}">
                <a16:creationId xmlns:a16="http://schemas.microsoft.com/office/drawing/2014/main" id="{397A22E2-9355-4D88-A734-4645525C85DC}"/>
              </a:ext>
            </a:extLst>
          </p:cNvPr>
          <p:cNvSpPr/>
          <p:nvPr/>
        </p:nvSpPr>
        <p:spPr>
          <a:xfrm>
            <a:off x="293191" y="980728"/>
            <a:ext cx="3639138" cy="461665"/>
          </a:xfrm>
          <a:prstGeom prst="rect">
            <a:avLst/>
          </a:prstGeom>
        </p:spPr>
        <p:txBody>
          <a:bodyPr wrap="none">
            <a:spAutoFit/>
          </a:bodyPr>
          <a:lstStyle/>
          <a:p>
            <a:r>
              <a:rPr lang="en-GB" sz="2400" b="1" dirty="0">
                <a:solidFill>
                  <a:srgbClr val="B8BF0D"/>
                </a:solidFill>
                <a:latin typeface="Arial" panose="020B0604020202020204" pitchFamily="34" charset="0"/>
                <a:cs typeface="Arial" panose="020B0604020202020204" pitchFamily="34" charset="0"/>
              </a:rPr>
              <a:t>Resources and Finance</a:t>
            </a:r>
          </a:p>
        </p:txBody>
      </p:sp>
    </p:spTree>
    <p:extLst>
      <p:ext uri="{BB962C8B-B14F-4D97-AF65-F5344CB8AC3E}">
        <p14:creationId xmlns:p14="http://schemas.microsoft.com/office/powerpoint/2010/main" val="385160708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sp>
        <p:nvSpPr>
          <p:cNvPr id="7" name="TextBox 6">
            <a:extLst>
              <a:ext uri="{FF2B5EF4-FFF2-40B4-BE49-F238E27FC236}">
                <a16:creationId xmlns:a16="http://schemas.microsoft.com/office/drawing/2014/main" id="{7F9F2B1E-4A58-4D49-B763-704AB11E1F40}"/>
              </a:ext>
            </a:extLst>
          </p:cNvPr>
          <p:cNvSpPr txBox="1"/>
          <p:nvPr/>
        </p:nvSpPr>
        <p:spPr>
          <a:xfrm>
            <a:off x="345393" y="1256467"/>
            <a:ext cx="8424936" cy="5047536"/>
          </a:xfrm>
          <a:prstGeom prst="rect">
            <a:avLst/>
          </a:prstGeom>
          <a:noFill/>
        </p:spPr>
        <p:txBody>
          <a:bodyPr wrap="square" rtlCol="0">
            <a:spAutoFit/>
          </a:bodyPr>
          <a:lstStyle/>
          <a:p>
            <a:pPr algn="ctr"/>
            <a:endParaRPr lang="en-GB" b="1" dirty="0">
              <a:solidFill>
                <a:schemeClr val="accent1">
                  <a:lumMod val="50000"/>
                </a:schemeClr>
              </a:solidFill>
              <a:latin typeface="Arial" panose="020B0604020202020204" pitchFamily="34" charset="0"/>
              <a:cs typeface="Arial" panose="020B0604020202020204" pitchFamily="34" charset="0"/>
            </a:endParaRPr>
          </a:p>
          <a:p>
            <a:endParaRPr lang="en-GB" b="1" dirty="0">
              <a:solidFill>
                <a:schemeClr val="accent1">
                  <a:lumMod val="50000"/>
                </a:schemeClr>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Questions to answer when setting up your business:</a:t>
            </a:r>
          </a:p>
          <a:p>
            <a:endParaRPr lang="en-GB" dirty="0">
              <a:latin typeface="Arial" panose="020B0604020202020204" pitchFamily="34" charset="0"/>
              <a:cs typeface="Arial" panose="020B0604020202020204" pitchFamily="34" charset="0"/>
            </a:endParaRPr>
          </a:p>
          <a:p>
            <a:pPr marL="342900" indent="-342900">
              <a:buFont typeface="+mj-lt"/>
              <a:buAutoNum type="arabicPeriod"/>
            </a:pPr>
            <a:r>
              <a:rPr lang="en-GB" dirty="0">
                <a:latin typeface="Arial" panose="020B0604020202020204" pitchFamily="34" charset="0"/>
                <a:cs typeface="Arial" panose="020B0604020202020204" pitchFamily="34" charset="0"/>
              </a:rPr>
              <a:t>Where you will find/buy your </a:t>
            </a:r>
            <a:r>
              <a:rPr lang="en-GB" b="1" dirty="0">
                <a:latin typeface="Arial" panose="020B0604020202020204" pitchFamily="34" charset="0"/>
                <a:cs typeface="Arial" panose="020B0604020202020204" pitchFamily="34" charset="0"/>
              </a:rPr>
              <a:t>materials/resources</a:t>
            </a:r>
            <a:r>
              <a:rPr lang="en-GB" dirty="0">
                <a:latin typeface="Arial" panose="020B0604020202020204" pitchFamily="34" charset="0"/>
                <a:cs typeface="Arial" panose="020B0604020202020204" pitchFamily="34" charset="0"/>
              </a:rPr>
              <a:t>?</a:t>
            </a:r>
          </a:p>
          <a:p>
            <a:pPr marL="342900" indent="-342900">
              <a:buFont typeface="+mj-lt"/>
              <a:buAutoNum type="arabicPeriod"/>
            </a:pPr>
            <a:endParaRPr lang="en-GB" dirty="0">
              <a:latin typeface="Arial" panose="020B0604020202020204" pitchFamily="34" charset="0"/>
              <a:cs typeface="Arial" panose="020B0604020202020204" pitchFamily="34" charset="0"/>
            </a:endParaRPr>
          </a:p>
          <a:p>
            <a:pPr marL="342900" indent="-342900">
              <a:buFont typeface="+mj-lt"/>
              <a:buAutoNum type="arabicPeriod"/>
            </a:pPr>
            <a:r>
              <a:rPr lang="en-GB" dirty="0">
                <a:latin typeface="Arial" panose="020B0604020202020204" pitchFamily="34" charset="0"/>
                <a:cs typeface="Arial" panose="020B0604020202020204" pitchFamily="34" charset="0"/>
              </a:rPr>
              <a:t>Who could </a:t>
            </a:r>
            <a:r>
              <a:rPr lang="en-GB" b="1" dirty="0">
                <a:latin typeface="Arial" panose="020B0604020202020204" pitchFamily="34" charset="0"/>
                <a:cs typeface="Arial" panose="020B0604020202020204" pitchFamily="34" charset="0"/>
              </a:rPr>
              <a:t>help</a:t>
            </a:r>
            <a:r>
              <a:rPr lang="en-GB" dirty="0">
                <a:latin typeface="Arial" panose="020B0604020202020204" pitchFamily="34" charset="0"/>
                <a:cs typeface="Arial" panose="020B0604020202020204" pitchFamily="34" charset="0"/>
              </a:rPr>
              <a:t>? </a:t>
            </a:r>
          </a:p>
          <a:p>
            <a:pPr marL="342900" indent="-342900">
              <a:buFont typeface="+mj-lt"/>
              <a:buAutoNum type="arabicPeriod"/>
            </a:pPr>
            <a:endParaRPr lang="en-GB" dirty="0">
              <a:latin typeface="Arial" panose="020B0604020202020204" pitchFamily="34" charset="0"/>
              <a:cs typeface="Arial" panose="020B0604020202020204" pitchFamily="34" charset="0"/>
            </a:endParaRPr>
          </a:p>
          <a:p>
            <a:pPr marL="342900" indent="-342900">
              <a:buFont typeface="+mj-lt"/>
              <a:buAutoNum type="arabicPeriod"/>
            </a:pPr>
            <a:r>
              <a:rPr lang="en-GB" dirty="0">
                <a:latin typeface="Arial" panose="020B0604020202020204" pitchFamily="34" charset="0"/>
                <a:cs typeface="Arial" panose="020B0604020202020204" pitchFamily="34" charset="0"/>
              </a:rPr>
              <a:t>How much do they </a:t>
            </a:r>
            <a:r>
              <a:rPr lang="en-GB" b="1" dirty="0">
                <a:latin typeface="Arial" panose="020B0604020202020204" pitchFamily="34" charset="0"/>
                <a:cs typeface="Arial" panose="020B0604020202020204" pitchFamily="34" charset="0"/>
              </a:rPr>
              <a:t>cost</a:t>
            </a:r>
            <a:r>
              <a:rPr lang="en-GB" dirty="0">
                <a:latin typeface="Arial" panose="020B0604020202020204" pitchFamily="34" charset="0"/>
                <a:cs typeface="Arial" panose="020B0604020202020204" pitchFamily="34" charset="0"/>
              </a:rPr>
              <a:t>? Can you </a:t>
            </a:r>
            <a:r>
              <a:rPr lang="en-GB" b="1" dirty="0">
                <a:latin typeface="Arial" panose="020B0604020202020204" pitchFamily="34" charset="0"/>
                <a:cs typeface="Arial" panose="020B0604020202020204" pitchFamily="34" charset="0"/>
              </a:rPr>
              <a:t>negotiate</a:t>
            </a:r>
            <a:r>
              <a:rPr lang="en-GB" dirty="0">
                <a:latin typeface="Arial" panose="020B0604020202020204" pitchFamily="34" charset="0"/>
                <a:cs typeface="Arial" panose="020B0604020202020204" pitchFamily="34" charset="0"/>
              </a:rPr>
              <a:t>?</a:t>
            </a:r>
          </a:p>
          <a:p>
            <a:pPr marL="342900" indent="-342900">
              <a:buFont typeface="+mj-lt"/>
              <a:buAutoNum type="arabicPeriod"/>
            </a:pPr>
            <a:endParaRPr lang="en-GB" dirty="0">
              <a:latin typeface="Arial" panose="020B0604020202020204" pitchFamily="34" charset="0"/>
              <a:cs typeface="Arial" panose="020B0604020202020204" pitchFamily="34" charset="0"/>
            </a:endParaRPr>
          </a:p>
          <a:p>
            <a:pPr marL="342900" indent="-342900">
              <a:buFont typeface="+mj-lt"/>
              <a:buAutoNum type="arabicPeriod"/>
            </a:pPr>
            <a:r>
              <a:rPr lang="en-GB" dirty="0">
                <a:latin typeface="Arial" panose="020B0604020202020204" pitchFamily="34" charset="0"/>
                <a:cs typeface="Arial" panose="020B0604020202020204" pitchFamily="34" charset="0"/>
              </a:rPr>
              <a:t>How much </a:t>
            </a:r>
            <a:r>
              <a:rPr lang="en-GB" b="1" dirty="0">
                <a:latin typeface="Arial" panose="020B0604020202020204" pitchFamily="34" charset="0"/>
                <a:cs typeface="Arial" panose="020B0604020202020204" pitchFamily="34" charset="0"/>
              </a:rPr>
              <a:t>time</a:t>
            </a:r>
            <a:r>
              <a:rPr lang="en-GB" dirty="0">
                <a:latin typeface="Arial" panose="020B0604020202020204" pitchFamily="34" charset="0"/>
                <a:cs typeface="Arial" panose="020B0604020202020204" pitchFamily="34" charset="0"/>
              </a:rPr>
              <a:t> does it take to make a product?</a:t>
            </a:r>
          </a:p>
          <a:p>
            <a:pPr marL="342900" indent="-342900">
              <a:buFont typeface="+mj-lt"/>
              <a:buAutoNum type="arabicPeriod"/>
            </a:pPr>
            <a:endParaRPr lang="en-GB" dirty="0">
              <a:latin typeface="Arial" panose="020B0604020202020204" pitchFamily="34" charset="0"/>
              <a:cs typeface="Arial" panose="020B0604020202020204" pitchFamily="34" charset="0"/>
            </a:endParaRPr>
          </a:p>
          <a:p>
            <a:pPr marL="342900" indent="-342900">
              <a:buFont typeface="+mj-lt"/>
              <a:buAutoNum type="arabicPeriod"/>
            </a:pPr>
            <a:r>
              <a:rPr lang="en-GB" dirty="0">
                <a:latin typeface="Arial" panose="020B0604020202020204" pitchFamily="34" charset="0"/>
                <a:cs typeface="Arial" panose="020B0604020202020204" pitchFamily="34" charset="0"/>
              </a:rPr>
              <a:t>Is your selling price </a:t>
            </a:r>
            <a:r>
              <a:rPr lang="en-GB" b="1" dirty="0">
                <a:latin typeface="Arial" panose="020B0604020202020204" pitchFamily="34" charset="0"/>
                <a:cs typeface="Arial" panose="020B0604020202020204" pitchFamily="34" charset="0"/>
              </a:rPr>
              <a:t>flexible </a:t>
            </a:r>
            <a:r>
              <a:rPr lang="en-GB" dirty="0">
                <a:latin typeface="Arial" panose="020B0604020202020204" pitchFamily="34" charset="0"/>
                <a:cs typeface="Arial" panose="020B0604020202020204" pitchFamily="34" charset="0"/>
              </a:rPr>
              <a:t>and will you offer discounts for multibuy?</a:t>
            </a:r>
          </a:p>
          <a:p>
            <a:endParaRPr lang="en-GB" sz="2800" dirty="0">
              <a:latin typeface="Arial" panose="020B0604020202020204" pitchFamily="34" charset="0"/>
              <a:cs typeface="Arial" panose="020B0604020202020204" pitchFamily="34" charset="0"/>
            </a:endParaRPr>
          </a:p>
          <a:p>
            <a:r>
              <a:rPr lang="en-GB" sz="2400" dirty="0">
                <a:latin typeface="Century Gothic" panose="020B0502020202020204" pitchFamily="34" charset="0"/>
              </a:rPr>
              <a:t> </a:t>
            </a: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id="{2F8F617C-27C9-4A49-AAD0-E72453D2C7F6}"/>
              </a:ext>
            </a:extLst>
          </p:cNvPr>
          <p:cNvSpPr/>
          <p:nvPr/>
        </p:nvSpPr>
        <p:spPr>
          <a:xfrm>
            <a:off x="293191" y="980728"/>
            <a:ext cx="3639138" cy="461665"/>
          </a:xfrm>
          <a:prstGeom prst="rect">
            <a:avLst/>
          </a:prstGeom>
        </p:spPr>
        <p:txBody>
          <a:bodyPr wrap="none">
            <a:spAutoFit/>
          </a:bodyPr>
          <a:lstStyle/>
          <a:p>
            <a:r>
              <a:rPr lang="en-GB" sz="2400" b="1" dirty="0">
                <a:solidFill>
                  <a:srgbClr val="B8BF0D"/>
                </a:solidFill>
                <a:latin typeface="Arial" panose="020B0604020202020204" pitchFamily="34" charset="0"/>
                <a:cs typeface="Arial" panose="020B0604020202020204" pitchFamily="34" charset="0"/>
              </a:rPr>
              <a:t>Resources and Finance</a:t>
            </a:r>
          </a:p>
        </p:txBody>
      </p:sp>
    </p:spTree>
    <p:extLst>
      <p:ext uri="{BB962C8B-B14F-4D97-AF65-F5344CB8AC3E}">
        <p14:creationId xmlns:p14="http://schemas.microsoft.com/office/powerpoint/2010/main" val="386884277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sp>
        <p:nvSpPr>
          <p:cNvPr id="7" name="Rectangle 6">
            <a:extLst>
              <a:ext uri="{FF2B5EF4-FFF2-40B4-BE49-F238E27FC236}">
                <a16:creationId xmlns:a16="http://schemas.microsoft.com/office/drawing/2014/main" id="{61E5C44D-E188-4867-A125-C942C922D26A}"/>
              </a:ext>
            </a:extLst>
          </p:cNvPr>
          <p:cNvSpPr/>
          <p:nvPr/>
        </p:nvSpPr>
        <p:spPr>
          <a:xfrm>
            <a:off x="293534" y="863652"/>
            <a:ext cx="4047903" cy="461665"/>
          </a:xfrm>
          <a:prstGeom prst="rect">
            <a:avLst/>
          </a:prstGeom>
        </p:spPr>
        <p:txBody>
          <a:bodyPr wrap="none">
            <a:spAutoFit/>
          </a:bodyPr>
          <a:lstStyle/>
          <a:p>
            <a:r>
              <a:rPr lang="en-GB" sz="2400" b="1" dirty="0">
                <a:solidFill>
                  <a:srgbClr val="B8BF0D"/>
                </a:solidFill>
                <a:latin typeface="Arial" panose="020B0604020202020204" pitchFamily="34" charset="0"/>
                <a:cs typeface="Arial" panose="020B0604020202020204" pitchFamily="34" charset="0"/>
              </a:rPr>
              <a:t>Advertising and Marketing</a:t>
            </a:r>
          </a:p>
        </p:txBody>
      </p:sp>
      <p:pic>
        <p:nvPicPr>
          <p:cNvPr id="5" name="Picture 4" descr="A picture containing text, person&#10;&#10;Description automatically generated">
            <a:extLst>
              <a:ext uri="{FF2B5EF4-FFF2-40B4-BE49-F238E27FC236}">
                <a16:creationId xmlns:a16="http://schemas.microsoft.com/office/drawing/2014/main" id="{3329D6C0-2FB2-454E-BDAA-40B898D6A5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3952" y="1485833"/>
            <a:ext cx="5436096" cy="4077072"/>
          </a:xfrm>
          <a:prstGeom prst="rect">
            <a:avLst/>
          </a:prstGeom>
        </p:spPr>
      </p:pic>
    </p:spTree>
    <p:extLst>
      <p:ext uri="{BB962C8B-B14F-4D97-AF65-F5344CB8AC3E}">
        <p14:creationId xmlns:p14="http://schemas.microsoft.com/office/powerpoint/2010/main" val="169465284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dancer, sport, group&#10;&#10;Description automatically generated">
            <a:extLst>
              <a:ext uri="{FF2B5EF4-FFF2-40B4-BE49-F238E27FC236}">
                <a16:creationId xmlns:a16="http://schemas.microsoft.com/office/drawing/2014/main" id="{0EBFB22F-4247-422D-8041-930CD40BA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34" y="0"/>
            <a:ext cx="9163634" cy="6858000"/>
          </a:xfrm>
          <a:prstGeom prst="rect">
            <a:avLst/>
          </a:prstGeom>
        </p:spPr>
      </p:pic>
      <p:grpSp>
        <p:nvGrpSpPr>
          <p:cNvPr id="123" name="Group 123"/>
          <p:cNvGrpSpPr/>
          <p:nvPr/>
        </p:nvGrpSpPr>
        <p:grpSpPr>
          <a:xfrm>
            <a:off x="-19634" y="5364498"/>
            <a:ext cx="9158090" cy="1514339"/>
            <a:chOff x="-35811" y="0"/>
            <a:chExt cx="13024836" cy="2153725"/>
          </a:xfrm>
          <a:solidFill>
            <a:srgbClr val="B8BF0D"/>
          </a:solidFill>
        </p:grpSpPr>
        <p:sp>
          <p:nvSpPr>
            <p:cNvPr id="121" name="Shape 121"/>
            <p:cNvSpPr/>
            <p:nvPr/>
          </p:nvSpPr>
          <p:spPr>
            <a:xfrm>
              <a:off x="0" y="0"/>
              <a:ext cx="12989025" cy="2153725"/>
            </a:xfrm>
            <a:prstGeom prst="rect">
              <a:avLst/>
            </a:prstGeom>
            <a:grpFill/>
            <a:ln w="12700" cap="flat">
              <a:noFill/>
              <a:miter lim="400000"/>
            </a:ln>
            <a:effectLst/>
          </p:spPr>
          <p:txBody>
            <a:bodyPr wrap="square" lIns="35719" tIns="35719" rIns="35719" bIns="35719" numCol="1" anchor="ctr">
              <a:noAutofit/>
            </a:bodyPr>
            <a:lstStyle/>
            <a:p>
              <a:pPr>
                <a:defRPr sz="2400">
                  <a:solidFill>
                    <a:srgbClr val="FFFFFF"/>
                  </a:solidFill>
                </a:defRPr>
              </a:pPr>
              <a:endParaRPr sz="1687"/>
            </a:p>
          </p:txBody>
        </p:sp>
        <p:sp>
          <p:nvSpPr>
            <p:cNvPr id="122" name="Shape 122"/>
            <p:cNvSpPr/>
            <p:nvPr/>
          </p:nvSpPr>
          <p:spPr>
            <a:xfrm>
              <a:off x="-35811" y="378382"/>
              <a:ext cx="12989023" cy="1333516"/>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spAutoFit/>
            </a:bodyPr>
            <a:lstStyle>
              <a:lvl1pPr algn="l">
                <a:defRPr sz="4000" b="1">
                  <a:solidFill>
                    <a:srgbClr val="FFFFFF"/>
                  </a:solidFill>
                  <a:latin typeface="Futura Std"/>
                  <a:ea typeface="Futura Std"/>
                  <a:cs typeface="Futura Std"/>
                  <a:sym typeface="Futura Std"/>
                </a:defRPr>
              </a:lvl1pPr>
            </a:lstStyle>
            <a:p>
              <a:pPr algn="ctr"/>
              <a:r>
                <a:rPr lang="en-GB" sz="2812" dirty="0"/>
                <a:t>Introducing Entrepreneurship and the Fiver Challenge </a:t>
              </a:r>
            </a:p>
          </p:txBody>
        </p:sp>
      </p:grpSp>
      <p:sp>
        <p:nvSpPr>
          <p:cNvPr id="2" name="Rectangle 1">
            <a:extLst>
              <a:ext uri="{FF2B5EF4-FFF2-40B4-BE49-F238E27FC236}">
                <a16:creationId xmlns:a16="http://schemas.microsoft.com/office/drawing/2014/main" id="{87C15746-D8E4-4C12-B167-060CBAAC713A}"/>
              </a:ext>
            </a:extLst>
          </p:cNvPr>
          <p:cNvSpPr/>
          <p:nvPr/>
        </p:nvSpPr>
        <p:spPr>
          <a:xfrm>
            <a:off x="4450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Rectangle 2">
            <a:extLst>
              <a:ext uri="{FF2B5EF4-FFF2-40B4-BE49-F238E27FC236}">
                <a16:creationId xmlns:a16="http://schemas.microsoft.com/office/drawing/2014/main" id="{07E90240-F217-480E-8E9D-BAE84525550E}"/>
              </a:ext>
            </a:extLst>
          </p:cNvPr>
          <p:cNvSpPr/>
          <p:nvPr/>
        </p:nvSpPr>
        <p:spPr>
          <a:xfrm>
            <a:off x="4450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4" name="Rectangle 3">
            <a:extLst>
              <a:ext uri="{FF2B5EF4-FFF2-40B4-BE49-F238E27FC236}">
                <a16:creationId xmlns:a16="http://schemas.microsoft.com/office/drawing/2014/main" id="{C3CF9F45-C72A-4F41-BD31-BD9EFA17D62C}"/>
              </a:ext>
            </a:extLst>
          </p:cNvPr>
          <p:cNvSpPr/>
          <p:nvPr/>
        </p:nvSpPr>
        <p:spPr>
          <a:xfrm>
            <a:off x="4450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Tree>
    <p:extLst>
      <p:ext uri="{BB962C8B-B14F-4D97-AF65-F5344CB8AC3E}">
        <p14:creationId xmlns:p14="http://schemas.microsoft.com/office/powerpoint/2010/main" val="2900554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sp>
        <p:nvSpPr>
          <p:cNvPr id="7" name="Rectangle 6">
            <a:extLst>
              <a:ext uri="{FF2B5EF4-FFF2-40B4-BE49-F238E27FC236}">
                <a16:creationId xmlns:a16="http://schemas.microsoft.com/office/drawing/2014/main" id="{77ABD5A9-F9E7-4204-9589-4B5CF9CA123F}"/>
              </a:ext>
            </a:extLst>
          </p:cNvPr>
          <p:cNvSpPr/>
          <p:nvPr/>
        </p:nvSpPr>
        <p:spPr>
          <a:xfrm>
            <a:off x="731676" y="1866953"/>
            <a:ext cx="6345278" cy="3170099"/>
          </a:xfrm>
          <a:prstGeom prst="rect">
            <a:avLst/>
          </a:prstGeom>
        </p:spPr>
        <p:txBody>
          <a:bodyPr wrap="square" lIns="91440" tIns="45720" rIns="91440" bIns="45720" anchor="t">
            <a:spAutoFit/>
          </a:bodyPr>
          <a:lstStyle/>
          <a:p>
            <a:r>
              <a:rPr lang="en-GB" sz="2000" dirty="0">
                <a:latin typeface="Arial" panose="020B0604020202020204" pitchFamily="34" charset="0"/>
                <a:cs typeface="Arial" panose="020B0604020202020204" pitchFamily="34" charset="0"/>
              </a:rPr>
              <a:t>How can you promote your product/service?   </a:t>
            </a:r>
          </a:p>
          <a:p>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Pop up shop/join an event </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a:cs typeface="Arial"/>
              </a:rPr>
              <a:t>Sell at a local market</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a:cs typeface="Arial"/>
              </a:rPr>
              <a:t>Get in touch with your local community and press</a:t>
            </a:r>
          </a:p>
          <a:p>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Local radio</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9E086DB-1DCA-4A36-8F46-EF53C6A7792B}"/>
              </a:ext>
            </a:extLst>
          </p:cNvPr>
          <p:cNvSpPr/>
          <p:nvPr/>
        </p:nvSpPr>
        <p:spPr>
          <a:xfrm>
            <a:off x="251520" y="1063488"/>
            <a:ext cx="4047903" cy="461665"/>
          </a:xfrm>
          <a:prstGeom prst="rect">
            <a:avLst/>
          </a:prstGeom>
        </p:spPr>
        <p:txBody>
          <a:bodyPr wrap="none">
            <a:spAutoFit/>
          </a:bodyPr>
          <a:lstStyle/>
          <a:p>
            <a:r>
              <a:rPr lang="en-GB" sz="2400" b="1" dirty="0">
                <a:solidFill>
                  <a:srgbClr val="B8BF0D"/>
                </a:solidFill>
                <a:latin typeface="Arial" panose="020B0604020202020204" pitchFamily="34" charset="0"/>
                <a:cs typeface="Arial" panose="020B0604020202020204" pitchFamily="34" charset="0"/>
              </a:rPr>
              <a:t>Advertising and Marketing</a:t>
            </a:r>
          </a:p>
        </p:txBody>
      </p:sp>
    </p:spTree>
    <p:extLst>
      <p:ext uri="{BB962C8B-B14F-4D97-AF65-F5344CB8AC3E}">
        <p14:creationId xmlns:p14="http://schemas.microsoft.com/office/powerpoint/2010/main" val="3319600788"/>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sp>
        <p:nvSpPr>
          <p:cNvPr id="7" name="Shape 146">
            <a:extLst>
              <a:ext uri="{FF2B5EF4-FFF2-40B4-BE49-F238E27FC236}">
                <a16:creationId xmlns:a16="http://schemas.microsoft.com/office/drawing/2014/main" id="{CCB3AF94-7A33-4AA8-A50B-8FBDC185C29D}"/>
              </a:ext>
            </a:extLst>
          </p:cNvPr>
          <p:cNvSpPr/>
          <p:nvPr/>
        </p:nvSpPr>
        <p:spPr>
          <a:xfrm>
            <a:off x="338733" y="893330"/>
            <a:ext cx="4201471" cy="93762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4000" b="1">
                <a:latin typeface="Futura Std"/>
                <a:ea typeface="Futura Std"/>
                <a:cs typeface="Futura Std"/>
                <a:sym typeface="Futura Std"/>
              </a:defRPr>
            </a:lvl1pPr>
          </a:lstStyle>
          <a:p>
            <a:pPr defTabSz="410751" hangingPunct="0"/>
            <a:r>
              <a:rPr sz="2812" kern="0" dirty="0">
                <a:solidFill>
                  <a:srgbClr val="B8BF0D"/>
                </a:solidFill>
                <a:latin typeface="Arial" panose="020B0604020202020204" pitchFamily="34" charset="0"/>
                <a:cs typeface="Arial" panose="020B0604020202020204" pitchFamily="34" charset="0"/>
              </a:rPr>
              <a:t>Weekly </a:t>
            </a:r>
            <a:r>
              <a:rPr lang="en-GB" sz="2812" kern="0" dirty="0">
                <a:solidFill>
                  <a:srgbClr val="B8BF0D"/>
                </a:solidFill>
                <a:latin typeface="Arial" panose="020B0604020202020204" pitchFamily="34" charset="0"/>
                <a:cs typeface="Arial" panose="020B0604020202020204" pitchFamily="34" charset="0"/>
              </a:rPr>
              <a:t>Fiver</a:t>
            </a:r>
            <a:r>
              <a:rPr sz="2812" kern="0" dirty="0">
                <a:solidFill>
                  <a:srgbClr val="B8BF0D"/>
                </a:solidFill>
                <a:latin typeface="Arial" panose="020B0604020202020204" pitchFamily="34" charset="0"/>
                <a:cs typeface="Arial" panose="020B0604020202020204" pitchFamily="34" charset="0"/>
              </a:rPr>
              <a:t> Challenge </a:t>
            </a:r>
            <a:endParaRPr lang="en-GB" sz="2812" kern="0" dirty="0">
              <a:solidFill>
                <a:srgbClr val="B8BF0D"/>
              </a:solidFill>
              <a:latin typeface="Arial" panose="020B0604020202020204" pitchFamily="34" charset="0"/>
              <a:cs typeface="Arial" panose="020B0604020202020204" pitchFamily="34" charset="0"/>
            </a:endParaRPr>
          </a:p>
          <a:p>
            <a:pPr defTabSz="410751" hangingPunct="0"/>
            <a:r>
              <a:rPr sz="2812" kern="0" dirty="0">
                <a:solidFill>
                  <a:srgbClr val="B8BF0D"/>
                </a:solidFill>
                <a:latin typeface="Arial" panose="020B0604020202020204" pitchFamily="34" charset="0"/>
                <a:cs typeface="Arial" panose="020B0604020202020204" pitchFamily="34" charset="0"/>
              </a:rPr>
              <a:t>Competitions</a:t>
            </a:r>
          </a:p>
        </p:txBody>
      </p:sp>
      <p:sp>
        <p:nvSpPr>
          <p:cNvPr id="8" name="Shape 148">
            <a:extLst>
              <a:ext uri="{FF2B5EF4-FFF2-40B4-BE49-F238E27FC236}">
                <a16:creationId xmlns:a16="http://schemas.microsoft.com/office/drawing/2014/main" id="{9103D9A5-7C62-4DB9-90E0-29C3ECC0C1EC}"/>
              </a:ext>
            </a:extLst>
          </p:cNvPr>
          <p:cNvSpPr/>
          <p:nvPr/>
        </p:nvSpPr>
        <p:spPr>
          <a:xfrm>
            <a:off x="572151" y="2403407"/>
            <a:ext cx="2559689" cy="1441870"/>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defTabSz="410751" hangingPunct="0">
              <a:lnSpc>
                <a:spcPct val="120000"/>
              </a:lnSpc>
              <a:defRPr sz="2700">
                <a:latin typeface="Futura Std"/>
                <a:ea typeface="Futura Std"/>
                <a:cs typeface="Futura Std"/>
                <a:sym typeface="Futura Std"/>
              </a:defRPr>
            </a:pPr>
            <a:r>
              <a:rPr sz="1898" b="1" kern="0" dirty="0">
                <a:solidFill>
                  <a:srgbClr val="000000"/>
                </a:solidFill>
                <a:latin typeface="Arial" panose="020B0604020202020204" pitchFamily="34" charset="0"/>
                <a:cs typeface="Arial" panose="020B0604020202020204" pitchFamily="34" charset="0"/>
                <a:sym typeface="Futura Std"/>
              </a:rPr>
              <a:t>Friday</a:t>
            </a:r>
            <a:r>
              <a:rPr lang="en-GB" sz="1898" b="1" kern="0" dirty="0">
                <a:solidFill>
                  <a:srgbClr val="000000"/>
                </a:solidFill>
                <a:latin typeface="Arial" panose="020B0604020202020204" pitchFamily="34" charset="0"/>
                <a:cs typeface="Arial" panose="020B0604020202020204" pitchFamily="34" charset="0"/>
                <a:sym typeface="Futura Std"/>
              </a:rPr>
              <a:t> 11</a:t>
            </a:r>
            <a:r>
              <a:rPr lang="en-GB" sz="1898" b="1" kern="0" baseline="30000" dirty="0">
                <a:solidFill>
                  <a:srgbClr val="000000"/>
                </a:solidFill>
                <a:latin typeface="Arial" panose="020B0604020202020204" pitchFamily="34" charset="0"/>
                <a:cs typeface="Arial" panose="020B0604020202020204" pitchFamily="34" charset="0"/>
                <a:sym typeface="Futura Std"/>
              </a:rPr>
              <a:t>th</a:t>
            </a:r>
            <a:r>
              <a:rPr lang="en-GB" sz="1898" b="1" kern="0" dirty="0">
                <a:solidFill>
                  <a:srgbClr val="000000"/>
                </a:solidFill>
                <a:latin typeface="Arial" panose="020B0604020202020204" pitchFamily="34" charset="0"/>
                <a:cs typeface="Arial" panose="020B0604020202020204" pitchFamily="34" charset="0"/>
                <a:sym typeface="Futura Std"/>
              </a:rPr>
              <a:t> June</a:t>
            </a:r>
            <a:endParaRPr sz="1898" b="1" kern="0" dirty="0">
              <a:solidFill>
                <a:srgbClr val="000000"/>
              </a:solidFill>
              <a:latin typeface="Arial" panose="020B0604020202020204" pitchFamily="34" charset="0"/>
              <a:cs typeface="Arial" panose="020B0604020202020204" pitchFamily="34" charset="0"/>
              <a:sym typeface="Futura Std"/>
            </a:endParaRPr>
          </a:p>
          <a:p>
            <a:pPr defTabSz="410751" hangingPunct="0">
              <a:lnSpc>
                <a:spcPct val="120000"/>
              </a:lnSpc>
              <a:defRPr sz="2700">
                <a:latin typeface="Futura Std"/>
                <a:ea typeface="Futura Std"/>
                <a:cs typeface="Futura Std"/>
                <a:sym typeface="Futura Std"/>
              </a:defRPr>
            </a:pPr>
            <a:endParaRPr lang="en-GB" sz="1898" b="1" kern="0" dirty="0">
              <a:solidFill>
                <a:srgbClr val="000000"/>
              </a:solidFill>
              <a:latin typeface="Arial" panose="020B0604020202020204" pitchFamily="34" charset="0"/>
              <a:cs typeface="Arial" panose="020B0604020202020204" pitchFamily="34" charset="0"/>
              <a:sym typeface="Futura Std"/>
            </a:endParaRPr>
          </a:p>
          <a:p>
            <a:pPr defTabSz="410751" hangingPunct="0">
              <a:lnSpc>
                <a:spcPct val="120000"/>
              </a:lnSpc>
              <a:defRPr sz="2700">
                <a:latin typeface="Futura Std"/>
                <a:ea typeface="Futura Std"/>
                <a:cs typeface="Futura Std"/>
                <a:sym typeface="Futura Std"/>
              </a:defRPr>
            </a:pPr>
            <a:endParaRPr lang="en-GB" sz="1898" b="1" kern="0" dirty="0">
              <a:solidFill>
                <a:srgbClr val="000000"/>
              </a:solidFill>
              <a:latin typeface="Arial" panose="020B0604020202020204" pitchFamily="34" charset="0"/>
              <a:cs typeface="Arial" panose="020B0604020202020204" pitchFamily="34" charset="0"/>
              <a:sym typeface="Futura Std"/>
            </a:endParaRPr>
          </a:p>
          <a:p>
            <a:pPr defTabSz="410751" hangingPunct="0">
              <a:lnSpc>
                <a:spcPct val="120000"/>
              </a:lnSpc>
              <a:defRPr sz="2700">
                <a:latin typeface="Futura Std"/>
                <a:ea typeface="Futura Std"/>
                <a:cs typeface="Futura Std"/>
                <a:sym typeface="Futura Std"/>
              </a:defRPr>
            </a:pPr>
            <a:r>
              <a:rPr sz="1898" b="1" kern="0" dirty="0">
                <a:solidFill>
                  <a:srgbClr val="000000"/>
                </a:solidFill>
                <a:latin typeface="Arial" panose="020B0604020202020204" pitchFamily="34" charset="0"/>
                <a:cs typeface="Arial" panose="020B0604020202020204" pitchFamily="34" charset="0"/>
                <a:sym typeface="Futura Std"/>
              </a:rPr>
              <a:t>Friday </a:t>
            </a:r>
            <a:r>
              <a:rPr lang="en-GB" sz="1898" b="1" kern="0" dirty="0">
                <a:solidFill>
                  <a:srgbClr val="000000"/>
                </a:solidFill>
                <a:latin typeface="Arial" panose="020B0604020202020204" pitchFamily="34" charset="0"/>
                <a:cs typeface="Arial" panose="020B0604020202020204" pitchFamily="34" charset="0"/>
                <a:sym typeface="Futura Std"/>
              </a:rPr>
              <a:t>18</a:t>
            </a:r>
            <a:r>
              <a:rPr lang="en-GB" sz="1898" b="1" kern="0" baseline="30000" dirty="0">
                <a:solidFill>
                  <a:srgbClr val="000000"/>
                </a:solidFill>
                <a:latin typeface="Arial" panose="020B0604020202020204" pitchFamily="34" charset="0"/>
                <a:cs typeface="Arial" panose="020B0604020202020204" pitchFamily="34" charset="0"/>
                <a:sym typeface="Futura Std"/>
              </a:rPr>
              <a:t>th</a:t>
            </a:r>
            <a:r>
              <a:rPr lang="en-GB" sz="1898" b="1" kern="0" dirty="0">
                <a:solidFill>
                  <a:srgbClr val="000000"/>
                </a:solidFill>
                <a:latin typeface="Arial" panose="020B0604020202020204" pitchFamily="34" charset="0"/>
                <a:cs typeface="Arial" panose="020B0604020202020204" pitchFamily="34" charset="0"/>
                <a:sym typeface="Futura Std"/>
              </a:rPr>
              <a:t> June</a:t>
            </a:r>
            <a:endParaRPr sz="1898" b="1" kern="0" dirty="0">
              <a:solidFill>
                <a:srgbClr val="000000"/>
              </a:solidFill>
              <a:latin typeface="Arial" panose="020B0604020202020204" pitchFamily="34" charset="0"/>
              <a:cs typeface="Arial" panose="020B0604020202020204" pitchFamily="34" charset="0"/>
              <a:sym typeface="Futura Std"/>
            </a:endParaRPr>
          </a:p>
        </p:txBody>
      </p:sp>
      <p:sp>
        <p:nvSpPr>
          <p:cNvPr id="10" name="Shape 149">
            <a:extLst>
              <a:ext uri="{FF2B5EF4-FFF2-40B4-BE49-F238E27FC236}">
                <a16:creationId xmlns:a16="http://schemas.microsoft.com/office/drawing/2014/main" id="{836510F8-28A2-477F-A537-43F1CFC77202}"/>
              </a:ext>
            </a:extLst>
          </p:cNvPr>
          <p:cNvSpPr/>
          <p:nvPr/>
        </p:nvSpPr>
        <p:spPr>
          <a:xfrm>
            <a:off x="3131840" y="2403407"/>
            <a:ext cx="4227705" cy="2142831"/>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p>
            <a:pPr marL="234396" indent="-234396" defTabSz="410751" hangingPunct="0">
              <a:lnSpc>
                <a:spcPct val="120000"/>
              </a:lnSpc>
              <a:buSzPct val="75000"/>
              <a:buFontTx/>
              <a:buChar char="-"/>
              <a:defRPr sz="2700" b="1">
                <a:latin typeface="Futura Std"/>
                <a:ea typeface="Futura Std"/>
                <a:cs typeface="Futura Std"/>
                <a:sym typeface="Futura Std"/>
              </a:defRPr>
            </a:pPr>
            <a:r>
              <a:rPr lang="en-GB" sz="1898" kern="0" dirty="0">
                <a:solidFill>
                  <a:srgbClr val="B8BF0D"/>
                </a:solidFill>
                <a:latin typeface="Arial" panose="020B0604020202020204" pitchFamily="34" charset="0"/>
                <a:cs typeface="Arial" panose="020B0604020202020204" pitchFamily="34" charset="0"/>
                <a:sym typeface="Futura Std"/>
              </a:rPr>
              <a:t>Best </a:t>
            </a:r>
            <a:r>
              <a:rPr sz="1898" kern="0" dirty="0">
                <a:solidFill>
                  <a:srgbClr val="B8BF0D"/>
                </a:solidFill>
                <a:latin typeface="Arial" panose="020B0604020202020204" pitchFamily="34" charset="0"/>
                <a:cs typeface="Arial" panose="020B0604020202020204" pitchFamily="34" charset="0"/>
                <a:sym typeface="Futura Std"/>
              </a:rPr>
              <a:t>Logo</a:t>
            </a:r>
            <a:endParaRPr lang="en-GB" sz="1898" kern="0" dirty="0">
              <a:solidFill>
                <a:srgbClr val="B8BF0D"/>
              </a:solidFill>
              <a:latin typeface="Arial" panose="020B0604020202020204" pitchFamily="34" charset="0"/>
              <a:cs typeface="Arial" panose="020B0604020202020204" pitchFamily="34" charset="0"/>
              <a:sym typeface="Futura Std"/>
            </a:endParaRPr>
          </a:p>
          <a:p>
            <a:pPr marL="234396" indent="-234396" defTabSz="410751" hangingPunct="0">
              <a:lnSpc>
                <a:spcPct val="120000"/>
              </a:lnSpc>
              <a:buSzPct val="75000"/>
              <a:buFontTx/>
              <a:buChar char="-"/>
              <a:defRPr sz="2700" b="1">
                <a:latin typeface="Futura Std"/>
                <a:ea typeface="Futura Std"/>
                <a:cs typeface="Futura Std"/>
                <a:sym typeface="Futura Std"/>
              </a:defRPr>
            </a:pPr>
            <a:r>
              <a:rPr lang="en-GB" sz="1898" kern="0" dirty="0">
                <a:solidFill>
                  <a:srgbClr val="B8BF0D"/>
                </a:solidFill>
                <a:latin typeface="Arial" panose="020B0604020202020204" pitchFamily="34" charset="0"/>
                <a:cs typeface="Arial" panose="020B0604020202020204" pitchFamily="34" charset="0"/>
                <a:sym typeface="Futura Std"/>
              </a:rPr>
              <a:t>Submit your Fiver business logo</a:t>
            </a:r>
            <a:endParaRPr sz="1898" kern="0" dirty="0">
              <a:solidFill>
                <a:srgbClr val="B8BF0D"/>
              </a:solidFill>
              <a:latin typeface="Arial" panose="020B0604020202020204" pitchFamily="34" charset="0"/>
              <a:cs typeface="Arial" panose="020B0604020202020204" pitchFamily="34" charset="0"/>
              <a:sym typeface="Futura Std"/>
            </a:endParaRPr>
          </a:p>
          <a:p>
            <a:pPr marL="234396" indent="-234396" defTabSz="410751" hangingPunct="0">
              <a:lnSpc>
                <a:spcPct val="120000"/>
              </a:lnSpc>
              <a:buSzPct val="75000"/>
              <a:buFontTx/>
              <a:buChar char="-"/>
              <a:defRPr sz="2700" b="1">
                <a:latin typeface="Futura Std"/>
                <a:ea typeface="Futura Std"/>
                <a:cs typeface="Futura Std"/>
                <a:sym typeface="Futura Std"/>
              </a:defRPr>
            </a:pPr>
            <a:endParaRPr lang="en-GB" sz="1898" kern="0" dirty="0">
              <a:solidFill>
                <a:srgbClr val="055A60"/>
              </a:solidFill>
              <a:latin typeface="Arial" panose="020B0604020202020204" pitchFamily="34" charset="0"/>
              <a:cs typeface="Arial" panose="020B0604020202020204" pitchFamily="34" charset="0"/>
              <a:sym typeface="Futura Std"/>
            </a:endParaRPr>
          </a:p>
          <a:p>
            <a:pPr marL="234396" indent="-234396" defTabSz="410751" hangingPunct="0">
              <a:lnSpc>
                <a:spcPct val="120000"/>
              </a:lnSpc>
              <a:buSzPct val="75000"/>
              <a:buFontTx/>
              <a:buChar char="-"/>
              <a:defRPr sz="2700" b="1">
                <a:latin typeface="Futura Std"/>
                <a:ea typeface="Futura Std"/>
                <a:cs typeface="Futura Std"/>
                <a:sym typeface="Futura Std"/>
              </a:defRPr>
            </a:pPr>
            <a:r>
              <a:rPr lang="en-GB" sz="1898" kern="0" dirty="0">
                <a:solidFill>
                  <a:srgbClr val="B8BF0D"/>
                </a:solidFill>
                <a:latin typeface="Arial" panose="020B0604020202020204" pitchFamily="34" charset="0"/>
                <a:cs typeface="Arial" panose="020B0604020202020204" pitchFamily="34" charset="0"/>
                <a:sym typeface="Futura Std"/>
              </a:rPr>
              <a:t>Best </a:t>
            </a:r>
            <a:r>
              <a:rPr sz="1898" kern="0" dirty="0">
                <a:solidFill>
                  <a:srgbClr val="B8BF0D"/>
                </a:solidFill>
                <a:latin typeface="Arial" panose="020B0604020202020204" pitchFamily="34" charset="0"/>
                <a:cs typeface="Arial" panose="020B0604020202020204" pitchFamily="34" charset="0"/>
                <a:sym typeface="Futura Std"/>
              </a:rPr>
              <a:t>Sales Pitch</a:t>
            </a:r>
            <a:endParaRPr lang="en-GB" sz="1898" kern="0" dirty="0">
              <a:solidFill>
                <a:srgbClr val="B8BF0D"/>
              </a:solidFill>
              <a:latin typeface="Arial" panose="020B0604020202020204" pitchFamily="34" charset="0"/>
              <a:cs typeface="Arial" panose="020B0604020202020204" pitchFamily="34" charset="0"/>
              <a:sym typeface="Futura Std"/>
            </a:endParaRPr>
          </a:p>
          <a:p>
            <a:pPr marL="234396" indent="-234396" defTabSz="410751" hangingPunct="0">
              <a:lnSpc>
                <a:spcPct val="120000"/>
              </a:lnSpc>
              <a:buSzPct val="75000"/>
              <a:buFontTx/>
              <a:buChar char="-"/>
              <a:defRPr sz="2700" b="1">
                <a:latin typeface="Futura Std"/>
                <a:ea typeface="Futura Std"/>
                <a:cs typeface="Futura Std"/>
                <a:sym typeface="Futura Std"/>
              </a:defRPr>
            </a:pPr>
            <a:r>
              <a:rPr lang="en-GB" sz="1898" kern="0" dirty="0">
                <a:solidFill>
                  <a:srgbClr val="B8BF0D"/>
                </a:solidFill>
                <a:latin typeface="Arial" panose="020B0604020202020204" pitchFamily="34" charset="0"/>
                <a:cs typeface="Arial" panose="020B0604020202020204" pitchFamily="34" charset="0"/>
                <a:sym typeface="Futura Std"/>
              </a:rPr>
              <a:t>Tell us in 60 seconds why we should invest in your business</a:t>
            </a:r>
            <a:endParaRPr sz="1898" kern="0" dirty="0">
              <a:solidFill>
                <a:srgbClr val="B8BF0D"/>
              </a:solidFill>
              <a:latin typeface="Arial" panose="020B0604020202020204" pitchFamily="34" charset="0"/>
              <a:cs typeface="Arial" panose="020B0604020202020204" pitchFamily="34" charset="0"/>
              <a:sym typeface="Futura Std"/>
            </a:endParaRPr>
          </a:p>
        </p:txBody>
      </p:sp>
      <p:sp>
        <p:nvSpPr>
          <p:cNvPr id="11" name="Shape 150">
            <a:extLst>
              <a:ext uri="{FF2B5EF4-FFF2-40B4-BE49-F238E27FC236}">
                <a16:creationId xmlns:a16="http://schemas.microsoft.com/office/drawing/2014/main" id="{389C19A4-63FF-476F-B255-6A460B188479}"/>
              </a:ext>
            </a:extLst>
          </p:cNvPr>
          <p:cNvSpPr/>
          <p:nvPr/>
        </p:nvSpPr>
        <p:spPr>
          <a:xfrm>
            <a:off x="324593" y="5009082"/>
            <a:ext cx="8466535" cy="656270"/>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spAutoFit/>
          </a:bodyPr>
          <a:lstStyle/>
          <a:p>
            <a:pPr defTabSz="410751" hangingPunct="0">
              <a:defRPr sz="2700">
                <a:latin typeface="Futura Std"/>
                <a:ea typeface="Futura Std"/>
                <a:cs typeface="Futura Std"/>
                <a:sym typeface="Futura Std"/>
              </a:defRPr>
            </a:pPr>
            <a:r>
              <a:rPr lang="en-GB" sz="1850" kern="0" dirty="0">
                <a:solidFill>
                  <a:srgbClr val="000000"/>
                </a:solidFill>
                <a:latin typeface="Arial"/>
                <a:cs typeface="Arial"/>
                <a:sym typeface="Futura Std"/>
              </a:rPr>
              <a:t>The w</a:t>
            </a:r>
            <a:r>
              <a:rPr sz="1850" kern="0" dirty="0">
                <a:solidFill>
                  <a:srgbClr val="000000"/>
                </a:solidFill>
                <a:latin typeface="Arial"/>
                <a:cs typeface="Arial"/>
                <a:sym typeface="Futura Std"/>
              </a:rPr>
              <a:t>inning entry for each competition will win a </a:t>
            </a:r>
            <a:r>
              <a:rPr sz="1850" b="1" kern="0" dirty="0">
                <a:solidFill>
                  <a:srgbClr val="000000"/>
                </a:solidFill>
                <a:latin typeface="Arial"/>
                <a:cs typeface="Arial"/>
                <a:sym typeface="Futura Std"/>
              </a:rPr>
              <a:t>£50 Amazon voucher</a:t>
            </a:r>
            <a:r>
              <a:rPr lang="en-GB" sz="1850" b="1" kern="0" dirty="0">
                <a:solidFill>
                  <a:srgbClr val="000000"/>
                </a:solidFill>
                <a:latin typeface="Arial"/>
                <a:cs typeface="Arial"/>
                <a:sym typeface="Futura Std"/>
              </a:rPr>
              <a:t> </a:t>
            </a:r>
            <a:r>
              <a:rPr lang="en-GB" sz="1850" kern="0" dirty="0">
                <a:solidFill>
                  <a:srgbClr val="000000"/>
                </a:solidFill>
                <a:latin typeface="Arial"/>
                <a:cs typeface="Arial"/>
                <a:sym typeface="Futura Std"/>
              </a:rPr>
              <a:t>and feature in the Fiver National Competition finals.</a:t>
            </a:r>
            <a:endParaRPr sz="1850" b="1" kern="0" dirty="0">
              <a:solidFill>
                <a:srgbClr val="000000"/>
              </a:solidFill>
              <a:latin typeface="Arial"/>
              <a:cs typeface="Arial"/>
              <a:sym typeface="Futura Std"/>
            </a:endParaRPr>
          </a:p>
        </p:txBody>
      </p:sp>
    </p:spTree>
    <p:extLst>
      <p:ext uri="{BB962C8B-B14F-4D97-AF65-F5344CB8AC3E}">
        <p14:creationId xmlns:p14="http://schemas.microsoft.com/office/powerpoint/2010/main" val="396491717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pic>
        <p:nvPicPr>
          <p:cNvPr id="10" name="Picture 9">
            <a:extLst>
              <a:ext uri="{FF2B5EF4-FFF2-40B4-BE49-F238E27FC236}">
                <a16:creationId xmlns:a16="http://schemas.microsoft.com/office/drawing/2014/main" id="{03CB3A83-54A7-45F1-9CA9-7919BD51DF90}"/>
              </a:ext>
            </a:extLst>
          </p:cNvPr>
          <p:cNvPicPr>
            <a:picLocks noChangeAspect="1"/>
          </p:cNvPicPr>
          <p:nvPr/>
        </p:nvPicPr>
        <p:blipFill>
          <a:blip r:embed="rId8"/>
          <a:stretch>
            <a:fillRect/>
          </a:stretch>
        </p:blipFill>
        <p:spPr>
          <a:xfrm>
            <a:off x="1897260" y="1364035"/>
            <a:ext cx="4581158" cy="4372924"/>
          </a:xfrm>
          <a:prstGeom prst="rect">
            <a:avLst/>
          </a:prstGeom>
        </p:spPr>
      </p:pic>
      <p:sp>
        <p:nvSpPr>
          <p:cNvPr id="11" name="Shape 146">
            <a:extLst>
              <a:ext uri="{FF2B5EF4-FFF2-40B4-BE49-F238E27FC236}">
                <a16:creationId xmlns:a16="http://schemas.microsoft.com/office/drawing/2014/main" id="{8FB45FD0-EA50-4125-9AF1-3E870805D244}"/>
              </a:ext>
            </a:extLst>
          </p:cNvPr>
          <p:cNvSpPr/>
          <p:nvPr/>
        </p:nvSpPr>
        <p:spPr>
          <a:xfrm>
            <a:off x="887812" y="357506"/>
            <a:ext cx="4385817" cy="93577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4000" b="1">
                <a:latin typeface="Futura Std"/>
                <a:ea typeface="Futura Std"/>
                <a:cs typeface="Futura Std"/>
                <a:sym typeface="Futura Std"/>
              </a:defRPr>
            </a:lvl1pPr>
          </a:lstStyle>
          <a:p>
            <a:pPr algn="ctr" defTabSz="410751" hangingPunct="0"/>
            <a:r>
              <a:rPr lang="en-GB" sz="2800" kern="0" dirty="0">
                <a:solidFill>
                  <a:srgbClr val="B8BF0D"/>
                </a:solidFill>
                <a:latin typeface="Arial"/>
                <a:cs typeface="Arial"/>
              </a:rPr>
              <a:t>Last year’s logo winner:  </a:t>
            </a:r>
            <a:endParaRPr lang="en-GB" sz="2812" kern="0" dirty="0">
              <a:solidFill>
                <a:srgbClr val="B8BF0D"/>
              </a:solidFill>
              <a:latin typeface="Arial" panose="020B0604020202020204" pitchFamily="34" charset="0"/>
              <a:cs typeface="Arial" panose="020B0604020202020204" pitchFamily="34" charset="0"/>
            </a:endParaRPr>
          </a:p>
          <a:p>
            <a:pPr algn="ctr" defTabSz="410751" hangingPunct="0"/>
            <a:r>
              <a:rPr lang="en-GB" sz="2812" kern="0" dirty="0">
                <a:solidFill>
                  <a:srgbClr val="B8BF0D"/>
                </a:solidFill>
                <a:latin typeface="Arial" panose="020B0604020202020204" pitchFamily="34" charset="0"/>
                <a:cs typeface="Arial" panose="020B0604020202020204" pitchFamily="34" charset="0"/>
              </a:rPr>
              <a:t>Tie 5</a:t>
            </a:r>
            <a:endParaRPr sz="2812" kern="0" dirty="0">
              <a:solidFill>
                <a:srgbClr val="B8BF0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93383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sp>
        <p:nvSpPr>
          <p:cNvPr id="8" name="Shape 146">
            <a:extLst>
              <a:ext uri="{FF2B5EF4-FFF2-40B4-BE49-F238E27FC236}">
                <a16:creationId xmlns:a16="http://schemas.microsoft.com/office/drawing/2014/main" id="{7C05585B-41A2-4683-8505-E987C3CA8DC6}"/>
              </a:ext>
            </a:extLst>
          </p:cNvPr>
          <p:cNvSpPr/>
          <p:nvPr/>
        </p:nvSpPr>
        <p:spPr>
          <a:xfrm>
            <a:off x="337180" y="357506"/>
            <a:ext cx="5487081" cy="93577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4000" b="1">
                <a:latin typeface="Futura Std"/>
                <a:ea typeface="Futura Std"/>
                <a:cs typeface="Futura Std"/>
                <a:sym typeface="Futura Std"/>
              </a:defRPr>
            </a:lvl1pPr>
          </a:lstStyle>
          <a:p>
            <a:pPr algn="ctr" defTabSz="410751" hangingPunct="0"/>
            <a:r>
              <a:rPr lang="en-GB" sz="2800" kern="0" dirty="0">
                <a:solidFill>
                  <a:srgbClr val="B8BF0D"/>
                </a:solidFill>
                <a:latin typeface="Arial"/>
                <a:cs typeface="Arial"/>
              </a:rPr>
              <a:t>Last year’s sales pitch winner:  </a:t>
            </a:r>
            <a:endParaRPr lang="en-GB" sz="2812" kern="0" dirty="0">
              <a:solidFill>
                <a:srgbClr val="B8BF0D"/>
              </a:solidFill>
              <a:latin typeface="Arial" panose="020B0604020202020204" pitchFamily="34" charset="0"/>
              <a:cs typeface="Arial" panose="020B0604020202020204" pitchFamily="34" charset="0"/>
            </a:endParaRPr>
          </a:p>
          <a:p>
            <a:pPr algn="ctr" defTabSz="410751" hangingPunct="0"/>
            <a:r>
              <a:rPr lang="en-GB" sz="2812" kern="0" dirty="0">
                <a:solidFill>
                  <a:srgbClr val="B8BF0D"/>
                </a:solidFill>
                <a:latin typeface="Arial" panose="020B0604020202020204" pitchFamily="34" charset="0"/>
                <a:cs typeface="Arial" panose="020B0604020202020204" pitchFamily="34" charset="0"/>
              </a:rPr>
              <a:t>Tie 5</a:t>
            </a:r>
            <a:endParaRPr sz="2812" kern="0" dirty="0">
              <a:solidFill>
                <a:srgbClr val="B8BF0D"/>
              </a:solidFill>
              <a:latin typeface="Arial" panose="020B0604020202020204" pitchFamily="34" charset="0"/>
              <a:cs typeface="Arial" panose="020B0604020202020204" pitchFamily="34" charset="0"/>
            </a:endParaRPr>
          </a:p>
        </p:txBody>
      </p:sp>
      <p:pic>
        <p:nvPicPr>
          <p:cNvPr id="10" name="Tie Five">
            <a:hlinkClick r:id="" action="ppaction://media"/>
            <a:extLst>
              <a:ext uri="{FF2B5EF4-FFF2-40B4-BE49-F238E27FC236}">
                <a16:creationId xmlns:a16="http://schemas.microsoft.com/office/drawing/2014/main" id="{A59BF787-25A1-4580-928E-8C40C0AECA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a:stretch/>
        </p:blipFill>
        <p:spPr>
          <a:xfrm>
            <a:off x="760991" y="1594619"/>
            <a:ext cx="7229562" cy="4066629"/>
          </a:xfrm>
          <a:prstGeom prst="rect">
            <a:avLst/>
          </a:prstGeom>
          <a:noFill/>
        </p:spPr>
      </p:pic>
    </p:spTree>
    <p:extLst>
      <p:ext uri="{BB962C8B-B14F-4D97-AF65-F5344CB8AC3E}">
        <p14:creationId xmlns:p14="http://schemas.microsoft.com/office/powerpoint/2010/main" val="29181974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sp>
        <p:nvSpPr>
          <p:cNvPr id="7" name="Shape 157">
            <a:extLst>
              <a:ext uri="{FF2B5EF4-FFF2-40B4-BE49-F238E27FC236}">
                <a16:creationId xmlns:a16="http://schemas.microsoft.com/office/drawing/2014/main" id="{3A94C324-4F3E-4354-A68D-46B3E62678C7}"/>
              </a:ext>
            </a:extLst>
          </p:cNvPr>
          <p:cNvSpPr/>
          <p:nvPr/>
        </p:nvSpPr>
        <p:spPr>
          <a:xfrm>
            <a:off x="338733" y="1109703"/>
            <a:ext cx="6482545" cy="5048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4000" b="1">
                <a:latin typeface="Futura Std"/>
                <a:ea typeface="Futura Std"/>
                <a:cs typeface="Futura Std"/>
                <a:sym typeface="Futura Std"/>
              </a:defRPr>
            </a:lvl1pPr>
          </a:lstStyle>
          <a:p>
            <a:pPr defTabSz="410751" hangingPunct="0"/>
            <a:r>
              <a:rPr sz="2812" kern="0" dirty="0">
                <a:solidFill>
                  <a:srgbClr val="B8BF0D"/>
                </a:solidFill>
                <a:latin typeface="Arial" panose="020B0604020202020204" pitchFamily="34" charset="0"/>
                <a:cs typeface="Arial" panose="020B0604020202020204" pitchFamily="34" charset="0"/>
              </a:rPr>
              <a:t>National </a:t>
            </a:r>
            <a:r>
              <a:rPr lang="en-GB" sz="2812" kern="0" dirty="0">
                <a:solidFill>
                  <a:srgbClr val="B8BF0D"/>
                </a:solidFill>
                <a:latin typeface="Arial" panose="020B0604020202020204" pitchFamily="34" charset="0"/>
                <a:cs typeface="Arial" panose="020B0604020202020204" pitchFamily="34" charset="0"/>
              </a:rPr>
              <a:t>Fiver</a:t>
            </a:r>
            <a:r>
              <a:rPr sz="2812" kern="0" dirty="0">
                <a:solidFill>
                  <a:srgbClr val="B8BF0D"/>
                </a:solidFill>
                <a:latin typeface="Arial" panose="020B0604020202020204" pitchFamily="34" charset="0"/>
                <a:cs typeface="Arial" panose="020B0604020202020204" pitchFamily="34" charset="0"/>
              </a:rPr>
              <a:t> Challenge Competition</a:t>
            </a:r>
          </a:p>
        </p:txBody>
      </p:sp>
      <p:sp>
        <p:nvSpPr>
          <p:cNvPr id="8" name="Shape 159">
            <a:extLst>
              <a:ext uri="{FF2B5EF4-FFF2-40B4-BE49-F238E27FC236}">
                <a16:creationId xmlns:a16="http://schemas.microsoft.com/office/drawing/2014/main" id="{0112987C-D545-4A88-8BE4-EDBC19087F1F}"/>
              </a:ext>
            </a:extLst>
          </p:cNvPr>
          <p:cNvSpPr/>
          <p:nvPr/>
        </p:nvSpPr>
        <p:spPr>
          <a:xfrm>
            <a:off x="850702" y="2219812"/>
            <a:ext cx="2379771" cy="73949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p>
            <a:pPr marL="234396" indent="-234396" defTabSz="410751" hangingPunct="0">
              <a:lnSpc>
                <a:spcPct val="120000"/>
              </a:lnSpc>
              <a:buSzPct val="75000"/>
              <a:buFontTx/>
              <a:buChar char="•"/>
              <a:defRPr sz="2700">
                <a:latin typeface="Futura Std"/>
                <a:ea typeface="Futura Std"/>
                <a:cs typeface="Futura Std"/>
                <a:sym typeface="Futura Std"/>
              </a:defRPr>
            </a:pPr>
            <a:r>
              <a:rPr sz="1898" kern="0" dirty="0">
                <a:solidFill>
                  <a:srgbClr val="000000"/>
                </a:solidFill>
                <a:latin typeface="Arial" panose="020B0604020202020204" pitchFamily="34" charset="0"/>
                <a:cs typeface="Arial" panose="020B0604020202020204" pitchFamily="34" charset="0"/>
                <a:sym typeface="Futura Std"/>
              </a:rPr>
              <a:t>Age </a:t>
            </a:r>
            <a:r>
              <a:rPr lang="en-GB" sz="1898" kern="0" dirty="0">
                <a:solidFill>
                  <a:srgbClr val="000000"/>
                </a:solidFill>
                <a:latin typeface="Arial" panose="020B0604020202020204" pitchFamily="34" charset="0"/>
                <a:cs typeface="Arial" panose="020B0604020202020204" pitchFamily="34" charset="0"/>
                <a:sym typeface="Futura Std"/>
              </a:rPr>
              <a:t>5 to 8</a:t>
            </a:r>
            <a:endParaRPr sz="1898" kern="0" dirty="0">
              <a:solidFill>
                <a:srgbClr val="000000"/>
              </a:solidFill>
              <a:latin typeface="Arial" panose="020B0604020202020204" pitchFamily="34" charset="0"/>
              <a:cs typeface="Arial" panose="020B0604020202020204" pitchFamily="34" charset="0"/>
              <a:sym typeface="Futura Std"/>
            </a:endParaRPr>
          </a:p>
          <a:p>
            <a:pPr marL="234396" indent="-234396" defTabSz="410751" hangingPunct="0">
              <a:lnSpc>
                <a:spcPct val="120000"/>
              </a:lnSpc>
              <a:buSzPct val="75000"/>
              <a:buFontTx/>
              <a:buChar char="•"/>
              <a:defRPr sz="2700">
                <a:latin typeface="Futura Std"/>
                <a:ea typeface="Futura Std"/>
                <a:cs typeface="Futura Std"/>
                <a:sym typeface="Futura Std"/>
              </a:defRPr>
            </a:pPr>
            <a:r>
              <a:rPr sz="1898" kern="0" dirty="0">
                <a:solidFill>
                  <a:srgbClr val="000000"/>
                </a:solidFill>
                <a:latin typeface="Arial" panose="020B0604020202020204" pitchFamily="34" charset="0"/>
                <a:cs typeface="Arial" panose="020B0604020202020204" pitchFamily="34" charset="0"/>
                <a:sym typeface="Futura Std"/>
              </a:rPr>
              <a:t>Age </a:t>
            </a:r>
            <a:r>
              <a:rPr lang="en-GB" sz="1898" kern="0" dirty="0">
                <a:solidFill>
                  <a:srgbClr val="000000"/>
                </a:solidFill>
                <a:latin typeface="Arial" panose="020B0604020202020204" pitchFamily="34" charset="0"/>
                <a:cs typeface="Arial" panose="020B0604020202020204" pitchFamily="34" charset="0"/>
                <a:sym typeface="Futura Std"/>
              </a:rPr>
              <a:t>9 to 11</a:t>
            </a:r>
            <a:endParaRPr sz="1898" kern="0" dirty="0">
              <a:solidFill>
                <a:srgbClr val="000000"/>
              </a:solidFill>
              <a:latin typeface="Arial" panose="020B0604020202020204" pitchFamily="34" charset="0"/>
              <a:cs typeface="Arial" panose="020B0604020202020204" pitchFamily="34" charset="0"/>
              <a:sym typeface="Futura Std"/>
            </a:endParaRPr>
          </a:p>
        </p:txBody>
      </p:sp>
      <p:sp>
        <p:nvSpPr>
          <p:cNvPr id="10" name="Shape 165">
            <a:extLst>
              <a:ext uri="{FF2B5EF4-FFF2-40B4-BE49-F238E27FC236}">
                <a16:creationId xmlns:a16="http://schemas.microsoft.com/office/drawing/2014/main" id="{F6EBCE27-D982-4053-B18A-9372D99F13F5}"/>
              </a:ext>
            </a:extLst>
          </p:cNvPr>
          <p:cNvSpPr/>
          <p:nvPr/>
        </p:nvSpPr>
        <p:spPr>
          <a:xfrm>
            <a:off x="850702" y="3577586"/>
            <a:ext cx="7377708" cy="182453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p>
            <a:pPr marL="234396" indent="-234396" defTabSz="410751" hangingPunct="0">
              <a:buSzPct val="75000"/>
              <a:buFontTx/>
              <a:buChar char="•"/>
              <a:defRPr sz="2700">
                <a:latin typeface="Futura Std"/>
                <a:ea typeface="Futura Std"/>
                <a:cs typeface="Futura Std"/>
                <a:sym typeface="Futura Std"/>
              </a:defRPr>
            </a:pPr>
            <a:r>
              <a:rPr sz="1898" b="1" kern="0" dirty="0">
                <a:solidFill>
                  <a:srgbClr val="B8BF0D"/>
                </a:solidFill>
                <a:latin typeface="Arial" panose="020B0604020202020204" pitchFamily="34" charset="0"/>
                <a:cs typeface="Arial" panose="020B0604020202020204" pitchFamily="34" charset="0"/>
                <a:sym typeface="Futura Std"/>
              </a:rPr>
              <a:t>Best Team</a:t>
            </a:r>
          </a:p>
          <a:p>
            <a:pPr marL="234396" indent="-234396" defTabSz="410751" hangingPunct="0">
              <a:buSzPct val="75000"/>
              <a:buFontTx/>
              <a:buChar char="•"/>
              <a:defRPr sz="2700">
                <a:latin typeface="Futura Std"/>
                <a:ea typeface="Futura Std"/>
                <a:cs typeface="Futura Std"/>
                <a:sym typeface="Futura Std"/>
              </a:defRPr>
            </a:pPr>
            <a:r>
              <a:rPr lang="en-GB" sz="1898" b="1" kern="0" dirty="0">
                <a:solidFill>
                  <a:srgbClr val="B8BF0D"/>
                </a:solidFill>
                <a:latin typeface="Arial" panose="020B0604020202020204" pitchFamily="34" charset="0"/>
                <a:cs typeface="Arial" panose="020B0604020202020204" pitchFamily="34" charset="0"/>
                <a:sym typeface="Futura Std"/>
              </a:rPr>
              <a:t>Fiver for Good</a:t>
            </a:r>
          </a:p>
          <a:p>
            <a:pPr marL="234396" indent="-234396" defTabSz="410751" hangingPunct="0">
              <a:buSzPct val="75000"/>
              <a:buFontTx/>
              <a:buChar char="•"/>
              <a:defRPr sz="2700">
                <a:latin typeface="Futura Std"/>
                <a:ea typeface="Futura Std"/>
                <a:cs typeface="Futura Std"/>
                <a:sym typeface="Futura Std"/>
              </a:defRPr>
            </a:pPr>
            <a:r>
              <a:rPr lang="en-GB" sz="1898" b="1" kern="0" dirty="0">
                <a:solidFill>
                  <a:srgbClr val="B8BF0D"/>
                </a:solidFill>
                <a:latin typeface="Arial" panose="020B0604020202020204" pitchFamily="34" charset="0"/>
                <a:cs typeface="Arial" panose="020B0604020202020204" pitchFamily="34" charset="0"/>
                <a:sym typeface="Futura Std"/>
              </a:rPr>
              <a:t>Best in Sustainability</a:t>
            </a:r>
          </a:p>
          <a:p>
            <a:pPr marL="234396" indent="-234396" defTabSz="410751" hangingPunct="0">
              <a:buSzPct val="75000"/>
              <a:buFontTx/>
              <a:buChar char="•"/>
              <a:defRPr sz="2700">
                <a:latin typeface="Futura Std"/>
                <a:ea typeface="Futura Std"/>
                <a:cs typeface="Futura Std"/>
                <a:sym typeface="Futura Std"/>
              </a:defRPr>
            </a:pPr>
            <a:r>
              <a:rPr lang="en-GB" sz="1898" b="1" kern="0" dirty="0">
                <a:solidFill>
                  <a:srgbClr val="B8BF0D"/>
                </a:solidFill>
                <a:latin typeface="Arial" panose="020B0604020202020204" pitchFamily="34" charset="0"/>
                <a:cs typeface="Arial" panose="020B0604020202020204" pitchFamily="34" charset="0"/>
                <a:sym typeface="Futura Std"/>
              </a:rPr>
              <a:t>Most Inspiring Individual </a:t>
            </a:r>
          </a:p>
          <a:p>
            <a:pPr marL="234396" indent="-234396" defTabSz="410751" hangingPunct="0">
              <a:buSzPct val="75000"/>
              <a:buFontTx/>
              <a:buChar char="•"/>
              <a:defRPr sz="2700">
                <a:latin typeface="Futura Std"/>
                <a:ea typeface="Futura Std"/>
                <a:cs typeface="Futura Std"/>
                <a:sym typeface="Futura Std"/>
              </a:defRPr>
            </a:pPr>
            <a:r>
              <a:rPr lang="en-GB" sz="1898" b="1" kern="0" dirty="0">
                <a:solidFill>
                  <a:srgbClr val="B8BF0D"/>
                </a:solidFill>
                <a:latin typeface="Arial" panose="020B0604020202020204" pitchFamily="34" charset="0"/>
                <a:cs typeface="Arial" panose="020B0604020202020204" pitchFamily="34" charset="0"/>
                <a:sym typeface="Futura Std"/>
              </a:rPr>
              <a:t>Highest profit</a:t>
            </a:r>
          </a:p>
          <a:p>
            <a:pPr marL="234396" indent="-234396" defTabSz="410751" hangingPunct="0">
              <a:buSzPct val="75000"/>
              <a:buFontTx/>
              <a:buChar char="•"/>
              <a:defRPr sz="2700">
                <a:latin typeface="Futura Std"/>
                <a:ea typeface="Futura Std"/>
                <a:cs typeface="Futura Std"/>
                <a:sym typeface="Futura Std"/>
              </a:defRPr>
            </a:pPr>
            <a:endParaRPr sz="1898" b="1" kern="0" dirty="0">
              <a:solidFill>
                <a:srgbClr val="B8BF0D"/>
              </a:solidFill>
              <a:latin typeface="Arial" panose="020B0604020202020204" pitchFamily="34" charset="0"/>
              <a:cs typeface="Arial" panose="020B0604020202020204" pitchFamily="34" charset="0"/>
              <a:sym typeface="Futura Std"/>
            </a:endParaRPr>
          </a:p>
        </p:txBody>
      </p:sp>
      <p:sp>
        <p:nvSpPr>
          <p:cNvPr id="11" name="Shape 158">
            <a:extLst>
              <a:ext uri="{FF2B5EF4-FFF2-40B4-BE49-F238E27FC236}">
                <a16:creationId xmlns:a16="http://schemas.microsoft.com/office/drawing/2014/main" id="{81CE02A2-107B-45C5-B730-B17668D0CC41}"/>
              </a:ext>
            </a:extLst>
          </p:cNvPr>
          <p:cNvSpPr/>
          <p:nvPr/>
        </p:nvSpPr>
        <p:spPr>
          <a:xfrm>
            <a:off x="338733" y="1755348"/>
            <a:ext cx="8466535" cy="36420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t">
            <a:spAutoFit/>
          </a:bodyPr>
          <a:lstStyle>
            <a:lvl1pPr algn="l">
              <a:defRPr sz="2700">
                <a:latin typeface="Futura Std"/>
                <a:ea typeface="Futura Std"/>
                <a:cs typeface="Futura Std"/>
                <a:sym typeface="Futura Std"/>
              </a:defRPr>
            </a:lvl1pPr>
          </a:lstStyle>
          <a:p>
            <a:pPr defTabSz="410751" hangingPunct="0"/>
            <a:r>
              <a:rPr sz="1850" kern="0" dirty="0">
                <a:solidFill>
                  <a:srgbClr val="000000"/>
                </a:solidFill>
                <a:latin typeface="Arial"/>
                <a:cs typeface="Arial"/>
              </a:rPr>
              <a:t>Entry for</a:t>
            </a:r>
            <a:r>
              <a:rPr lang="en-US" sz="1850" kern="0" dirty="0">
                <a:solidFill>
                  <a:srgbClr val="000000"/>
                </a:solidFill>
                <a:latin typeface="Arial"/>
                <a:cs typeface="Arial"/>
              </a:rPr>
              <a:t> the</a:t>
            </a:r>
            <a:r>
              <a:rPr sz="1850" kern="0" dirty="0">
                <a:solidFill>
                  <a:srgbClr val="000000"/>
                </a:solidFill>
                <a:latin typeface="Arial"/>
                <a:cs typeface="Arial"/>
              </a:rPr>
              <a:t> National Competition </a:t>
            </a:r>
            <a:r>
              <a:rPr lang="en-GB" sz="1850" kern="0" dirty="0">
                <a:solidFill>
                  <a:srgbClr val="000000"/>
                </a:solidFill>
                <a:latin typeface="Arial"/>
                <a:cs typeface="Arial"/>
              </a:rPr>
              <a:t>is </a:t>
            </a:r>
            <a:r>
              <a:rPr sz="1850" kern="0" dirty="0">
                <a:solidFill>
                  <a:srgbClr val="000000"/>
                </a:solidFill>
                <a:latin typeface="Arial"/>
                <a:cs typeface="Arial"/>
              </a:rPr>
              <a:t>split into two different age groups:</a:t>
            </a:r>
          </a:p>
        </p:txBody>
      </p:sp>
      <p:sp>
        <p:nvSpPr>
          <p:cNvPr id="12" name="Shape 164">
            <a:extLst>
              <a:ext uri="{FF2B5EF4-FFF2-40B4-BE49-F238E27FC236}">
                <a16:creationId xmlns:a16="http://schemas.microsoft.com/office/drawing/2014/main" id="{CEF575DF-B363-4FB6-9567-E1ACD35B0C99}"/>
              </a:ext>
            </a:extLst>
          </p:cNvPr>
          <p:cNvSpPr/>
          <p:nvPr/>
        </p:nvSpPr>
        <p:spPr>
          <a:xfrm>
            <a:off x="368459" y="3085929"/>
            <a:ext cx="8466535" cy="36420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defRPr sz="2700">
                <a:latin typeface="Futura Std"/>
                <a:ea typeface="Futura Std"/>
                <a:cs typeface="Futura Std"/>
                <a:sym typeface="Futura Std"/>
              </a:defRPr>
            </a:lvl1pPr>
          </a:lstStyle>
          <a:p>
            <a:pPr defTabSz="410751" hangingPunct="0"/>
            <a:r>
              <a:rPr sz="1898" kern="0" dirty="0">
                <a:solidFill>
                  <a:srgbClr val="000000"/>
                </a:solidFill>
              </a:rPr>
              <a:t> </a:t>
            </a:r>
            <a:r>
              <a:rPr lang="en-GB" sz="1898" kern="0" dirty="0">
                <a:solidFill>
                  <a:srgbClr val="000000"/>
                </a:solidFill>
                <a:latin typeface="Arial" panose="020B0604020202020204" pitchFamily="34" charset="0"/>
                <a:cs typeface="Arial" panose="020B0604020202020204" pitchFamily="34" charset="0"/>
              </a:rPr>
              <a:t>A</a:t>
            </a:r>
            <a:r>
              <a:rPr sz="1898" kern="0" dirty="0">
                <a:solidFill>
                  <a:srgbClr val="000000"/>
                </a:solidFill>
                <a:latin typeface="Arial" panose="020B0604020202020204" pitchFamily="34" charset="0"/>
                <a:cs typeface="Arial" panose="020B0604020202020204" pitchFamily="34" charset="0"/>
              </a:rPr>
              <a:t>ward</a:t>
            </a:r>
            <a:r>
              <a:rPr lang="en-GB" sz="1898" kern="0" dirty="0">
                <a:solidFill>
                  <a:srgbClr val="000000"/>
                </a:solidFill>
                <a:latin typeface="Arial" panose="020B0604020202020204" pitchFamily="34" charset="0"/>
                <a:cs typeface="Arial" panose="020B0604020202020204" pitchFamily="34" charset="0"/>
              </a:rPr>
              <a:t> Categories</a:t>
            </a:r>
            <a:r>
              <a:rPr sz="1898" kern="0" dirty="0">
                <a:solidFill>
                  <a:srgbClr val="000000"/>
                </a:solidFill>
                <a:latin typeface="Arial" panose="020B0604020202020204" pitchFamily="34" charset="0"/>
                <a:cs typeface="Arial" panose="020B0604020202020204" pitchFamily="34" charset="0"/>
              </a:rPr>
              <a:t>:</a:t>
            </a:r>
          </a:p>
        </p:txBody>
      </p:sp>
      <p:sp>
        <p:nvSpPr>
          <p:cNvPr id="13" name="Shape 166">
            <a:extLst>
              <a:ext uri="{FF2B5EF4-FFF2-40B4-BE49-F238E27FC236}">
                <a16:creationId xmlns:a16="http://schemas.microsoft.com/office/drawing/2014/main" id="{A187937D-A2AA-4D22-9119-60161747A605}"/>
              </a:ext>
            </a:extLst>
          </p:cNvPr>
          <p:cNvSpPr/>
          <p:nvPr/>
        </p:nvSpPr>
        <p:spPr>
          <a:xfrm>
            <a:off x="368459" y="5245381"/>
            <a:ext cx="8466535" cy="65627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lvl1pPr algn="l">
              <a:defRPr sz="2700" b="1">
                <a:latin typeface="Futura Std"/>
                <a:ea typeface="Futura Std"/>
                <a:cs typeface="Futura Std"/>
                <a:sym typeface="Futura Std"/>
              </a:defRPr>
            </a:lvl1pPr>
          </a:lstStyle>
          <a:p>
            <a:pPr defTabSz="410751" hangingPunct="0"/>
            <a:r>
              <a:rPr lang="en-GB" sz="1898" b="0" kern="0" dirty="0">
                <a:solidFill>
                  <a:srgbClr val="000000"/>
                </a:solidFill>
                <a:latin typeface="Arial" panose="020B0604020202020204" pitchFamily="34" charset="0"/>
                <a:cs typeface="Arial" panose="020B0604020202020204" pitchFamily="34" charset="0"/>
              </a:rPr>
              <a:t>The w</a:t>
            </a:r>
            <a:r>
              <a:rPr sz="1898" b="0" kern="0" dirty="0">
                <a:solidFill>
                  <a:srgbClr val="000000"/>
                </a:solidFill>
                <a:latin typeface="Arial" panose="020B0604020202020204" pitchFamily="34" charset="0"/>
                <a:cs typeface="Arial" panose="020B0604020202020204" pitchFamily="34" charset="0"/>
              </a:rPr>
              <a:t>inners will</a:t>
            </a:r>
            <a:r>
              <a:rPr lang="en-GB" sz="1898" b="0" kern="0" dirty="0">
                <a:solidFill>
                  <a:srgbClr val="000000"/>
                </a:solidFill>
                <a:latin typeface="Arial" panose="020B0604020202020204" pitchFamily="34" charset="0"/>
                <a:cs typeface="Arial" panose="020B0604020202020204" pitchFamily="34" charset="0"/>
              </a:rPr>
              <a:t> get a prize and</a:t>
            </a:r>
            <a:r>
              <a:rPr sz="1898" b="0" kern="0" dirty="0">
                <a:solidFill>
                  <a:srgbClr val="000000"/>
                </a:solidFill>
                <a:latin typeface="Arial" panose="020B0604020202020204" pitchFamily="34" charset="0"/>
                <a:cs typeface="Arial" panose="020B0604020202020204" pitchFamily="34" charset="0"/>
              </a:rPr>
              <a:t> be invited to attend an awards ceremony </a:t>
            </a:r>
            <a:r>
              <a:rPr lang="en-GB" sz="1898" b="0" kern="0" dirty="0">
                <a:solidFill>
                  <a:srgbClr val="000000"/>
                </a:solidFill>
                <a:latin typeface="Arial" panose="020B0604020202020204" pitchFamily="34" charset="0"/>
                <a:cs typeface="Arial" panose="020B0604020202020204" pitchFamily="34" charset="0"/>
              </a:rPr>
              <a:t>in September.</a:t>
            </a:r>
            <a:endParaRPr sz="1898" b="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01339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pic>
        <p:nvPicPr>
          <p:cNvPr id="2" name="Online Media 1" title="Meet the teenage entrepreneurs making millions - BBC News">
            <a:hlinkClick r:id="" action="ppaction://media"/>
            <a:extLst>
              <a:ext uri="{FF2B5EF4-FFF2-40B4-BE49-F238E27FC236}">
                <a16:creationId xmlns:a16="http://schemas.microsoft.com/office/drawing/2014/main" id="{CB2D5BC7-D36A-42C8-A723-5C3234090E0F}"/>
              </a:ext>
            </a:extLst>
          </p:cNvPr>
          <p:cNvPicPr>
            <a:picLocks noRot="1" noChangeAspect="1"/>
          </p:cNvPicPr>
          <p:nvPr>
            <a:videoFile r:link="rId1"/>
          </p:nvPr>
        </p:nvPicPr>
        <p:blipFill>
          <a:blip r:embed="rId9"/>
          <a:stretch>
            <a:fillRect/>
          </a:stretch>
        </p:blipFill>
        <p:spPr>
          <a:xfrm>
            <a:off x="868114" y="1495170"/>
            <a:ext cx="7407772" cy="4185391"/>
          </a:xfrm>
          <a:prstGeom prst="rect">
            <a:avLst/>
          </a:prstGeom>
        </p:spPr>
      </p:pic>
      <p:sp>
        <p:nvSpPr>
          <p:cNvPr id="8" name="Shape 157">
            <a:extLst>
              <a:ext uri="{FF2B5EF4-FFF2-40B4-BE49-F238E27FC236}">
                <a16:creationId xmlns:a16="http://schemas.microsoft.com/office/drawing/2014/main" id="{D0DBA4A2-6531-42D8-BD7C-E085B63EBC69}"/>
              </a:ext>
            </a:extLst>
          </p:cNvPr>
          <p:cNvSpPr/>
          <p:nvPr/>
        </p:nvSpPr>
        <p:spPr>
          <a:xfrm>
            <a:off x="189668" y="762313"/>
            <a:ext cx="6080191" cy="5048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4000" b="1">
                <a:latin typeface="Futura Std"/>
                <a:ea typeface="Futura Std"/>
                <a:cs typeface="Futura Std"/>
                <a:sym typeface="Futura Std"/>
              </a:defRPr>
            </a:lvl1pPr>
          </a:lstStyle>
          <a:p>
            <a:pPr defTabSz="410751" hangingPunct="0"/>
            <a:r>
              <a:rPr lang="en-GB" sz="2812" kern="0" dirty="0">
                <a:solidFill>
                  <a:srgbClr val="B8BF0D"/>
                </a:solidFill>
                <a:latin typeface="Arial" panose="020B0604020202020204" pitchFamily="34" charset="0"/>
                <a:cs typeface="Arial" panose="020B0604020202020204" pitchFamily="34" charset="0"/>
              </a:rPr>
              <a:t>Top tips from young entrepreneurs</a:t>
            </a:r>
            <a:endParaRPr sz="2812" kern="0" dirty="0">
              <a:solidFill>
                <a:srgbClr val="B8BF0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05732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tack of dollar bills&#10;&#10;Description automatically generated with low confidence">
            <a:extLst>
              <a:ext uri="{FF2B5EF4-FFF2-40B4-BE49-F238E27FC236}">
                <a16:creationId xmlns:a16="http://schemas.microsoft.com/office/drawing/2014/main" id="{43C22F00-7892-43D9-817D-EA2D7F22F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77" y="-143708"/>
            <a:ext cx="9246610" cy="6073907"/>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grpSp>
        <p:nvGrpSpPr>
          <p:cNvPr id="7" name="Group 123">
            <a:extLst>
              <a:ext uri="{FF2B5EF4-FFF2-40B4-BE49-F238E27FC236}">
                <a16:creationId xmlns:a16="http://schemas.microsoft.com/office/drawing/2014/main" id="{613B199D-D2C0-4B87-9493-2C5CA78F47C2}"/>
              </a:ext>
            </a:extLst>
          </p:cNvPr>
          <p:cNvGrpSpPr/>
          <p:nvPr/>
        </p:nvGrpSpPr>
        <p:grpSpPr>
          <a:xfrm>
            <a:off x="-44777" y="5343661"/>
            <a:ext cx="9369305" cy="1514339"/>
            <a:chOff x="0" y="0"/>
            <a:chExt cx="13161377" cy="2153725"/>
          </a:xfrm>
        </p:grpSpPr>
        <p:sp>
          <p:nvSpPr>
            <p:cNvPr id="8" name="Shape 121">
              <a:extLst>
                <a:ext uri="{FF2B5EF4-FFF2-40B4-BE49-F238E27FC236}">
                  <a16:creationId xmlns:a16="http://schemas.microsoft.com/office/drawing/2014/main" id="{F62D4893-0DCB-43CF-932C-9E4A59CA3789}"/>
                </a:ext>
              </a:extLst>
            </p:cNvPr>
            <p:cNvSpPr/>
            <p:nvPr/>
          </p:nvSpPr>
          <p:spPr>
            <a:xfrm>
              <a:off x="0" y="0"/>
              <a:ext cx="12989025" cy="2153725"/>
            </a:xfrm>
            <a:prstGeom prst="rect">
              <a:avLst/>
            </a:prstGeom>
            <a:solidFill>
              <a:srgbClr val="B8BF0D"/>
            </a:solidFill>
            <a:ln w="12700" cap="flat">
              <a:noFill/>
              <a:miter lim="400000"/>
            </a:ln>
            <a:effectLst/>
          </p:spPr>
          <p:txBody>
            <a:bodyPr wrap="square" lIns="35719" tIns="35719" rIns="35719" bIns="35719" numCol="1" anchor="ctr">
              <a:noAutofit/>
            </a:bodyPr>
            <a:lstStyle/>
            <a:p>
              <a:pPr>
                <a:defRPr sz="2400">
                  <a:solidFill>
                    <a:srgbClr val="FFFFFF"/>
                  </a:solidFill>
                </a:defRPr>
              </a:pPr>
              <a:endParaRPr sz="1687"/>
            </a:p>
          </p:txBody>
        </p:sp>
        <p:sp>
          <p:nvSpPr>
            <p:cNvPr id="10" name="Shape 122">
              <a:extLst>
                <a:ext uri="{FF2B5EF4-FFF2-40B4-BE49-F238E27FC236}">
                  <a16:creationId xmlns:a16="http://schemas.microsoft.com/office/drawing/2014/main" id="{FA45CC62-B386-4D9B-8F3B-DD366080F7CB}"/>
                </a:ext>
              </a:extLst>
            </p:cNvPr>
            <p:cNvSpPr/>
            <p:nvPr/>
          </p:nvSpPr>
          <p:spPr>
            <a:xfrm>
              <a:off x="172353" y="675383"/>
              <a:ext cx="12989024" cy="8029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gn="l">
                <a:defRPr sz="4000" b="1">
                  <a:solidFill>
                    <a:srgbClr val="FFFFFF"/>
                  </a:solidFill>
                  <a:latin typeface="Futura Std"/>
                  <a:ea typeface="Futura Std"/>
                  <a:cs typeface="Futura Std"/>
                  <a:sym typeface="Futura Std"/>
                </a:defRPr>
              </a:lvl1pPr>
            </a:lstStyle>
            <a:p>
              <a:pPr lvl="0" algn="ctr">
                <a:defRPr/>
              </a:pPr>
              <a:r>
                <a:rPr lang="en-US" sz="3200" dirty="0"/>
                <a:t>Fiver Challenge – it’s up to you! </a:t>
              </a:r>
            </a:p>
          </p:txBody>
        </p:sp>
      </p:grpSp>
    </p:spTree>
    <p:extLst>
      <p:ext uri="{BB962C8B-B14F-4D97-AF65-F5344CB8AC3E}">
        <p14:creationId xmlns:p14="http://schemas.microsoft.com/office/powerpoint/2010/main" val="20858882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p:nvPr/>
        </p:nvSpPr>
        <p:spPr>
          <a:xfrm>
            <a:off x="552667" y="512790"/>
            <a:ext cx="3137077" cy="50488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defRPr sz="4000" b="1">
                <a:latin typeface="Futura Std"/>
                <a:ea typeface="Futura Std"/>
                <a:cs typeface="Futura Std"/>
                <a:sym typeface="Futura Std"/>
              </a:defRPr>
            </a:lvl1pPr>
          </a:lstStyle>
          <a:p>
            <a:r>
              <a:rPr lang="en-GB" sz="2812" dirty="0">
                <a:solidFill>
                  <a:srgbClr val="B8BF0D"/>
                </a:solidFill>
                <a:latin typeface="Arial" panose="020B0604020202020204" pitchFamily="34" charset="0"/>
                <a:cs typeface="Arial" panose="020B0604020202020204" pitchFamily="34" charset="0"/>
              </a:rPr>
              <a:t>Fiver introduction</a:t>
            </a:r>
            <a:endParaRPr sz="2812" dirty="0">
              <a:solidFill>
                <a:srgbClr val="B8BF0D"/>
              </a:solidFill>
              <a:latin typeface="Arial" panose="020B0604020202020204" pitchFamily="34" charset="0"/>
              <a:cs typeface="Arial" panose="020B0604020202020204" pitchFamily="34" charset="0"/>
            </a:endParaRPr>
          </a:p>
        </p:txBody>
      </p:sp>
      <p:sp>
        <p:nvSpPr>
          <p:cNvPr id="130" name="Shape 130"/>
          <p:cNvSpPr/>
          <p:nvPr/>
        </p:nvSpPr>
        <p:spPr>
          <a:xfrm>
            <a:off x="580578" y="1512410"/>
            <a:ext cx="7982843" cy="388638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t">
            <a:spAutoFit/>
          </a:bodyPr>
          <a:lstStyle/>
          <a:p>
            <a:pPr>
              <a:lnSpc>
                <a:spcPct val="120000"/>
              </a:lnSpc>
              <a:buSzPct val="75000"/>
              <a:defRPr sz="2700">
                <a:latin typeface="Futura Std"/>
                <a:ea typeface="Futura Std"/>
                <a:cs typeface="Futura Std"/>
                <a:sym typeface="Futura Std"/>
              </a:defRPr>
            </a:pPr>
            <a:r>
              <a:rPr lang="en-GB" sz="1898" b="1" dirty="0">
                <a:latin typeface="Arial" panose="020B0604020202020204" pitchFamily="34" charset="0"/>
                <a:cs typeface="Arial" panose="020B0604020202020204" pitchFamily="34" charset="0"/>
              </a:rPr>
              <a:t>Session 1 </a:t>
            </a:r>
          </a:p>
          <a:p>
            <a:pPr>
              <a:lnSpc>
                <a:spcPct val="120000"/>
              </a:lnSpc>
              <a:buSzPct val="75000"/>
              <a:defRPr sz="2700">
                <a:latin typeface="Futura Std"/>
                <a:ea typeface="Futura Std"/>
                <a:cs typeface="Futura Std"/>
                <a:sym typeface="Futura Std"/>
              </a:defRPr>
            </a:pPr>
            <a:endParaRPr lang="en-GB" sz="1898" dirty="0">
              <a:latin typeface="Arial" panose="020B0604020202020204" pitchFamily="34" charset="0"/>
              <a:cs typeface="Arial" panose="020B0604020202020204" pitchFamily="34" charset="0"/>
            </a:endParaRPr>
          </a:p>
          <a:p>
            <a:pPr marL="342900" indent="-342900">
              <a:lnSpc>
                <a:spcPct val="120000"/>
              </a:lnSpc>
              <a:buSzPct val="75000"/>
              <a:buFont typeface="Arial" panose="020B0604020202020204" pitchFamily="34" charset="0"/>
              <a:buChar char="•"/>
              <a:defRPr sz="2700">
                <a:latin typeface="Futura Std"/>
                <a:ea typeface="Futura Std"/>
                <a:cs typeface="Futura Std"/>
                <a:sym typeface="Futura Std"/>
              </a:defRPr>
            </a:pPr>
            <a:r>
              <a:rPr lang="en-GB" sz="1898" dirty="0">
                <a:latin typeface="Arial" panose="020B0604020202020204" pitchFamily="34" charset="0"/>
                <a:cs typeface="Arial" panose="020B0604020202020204" pitchFamily="34" charset="0"/>
              </a:rPr>
              <a:t>What is an entrepreneur?</a:t>
            </a:r>
          </a:p>
          <a:p>
            <a:pPr marL="342900" indent="-342900">
              <a:lnSpc>
                <a:spcPct val="120000"/>
              </a:lnSpc>
              <a:buSzPct val="75000"/>
              <a:buFont typeface="Arial" panose="020B0604020202020204" pitchFamily="34" charset="0"/>
              <a:buChar char="•"/>
              <a:defRPr sz="2700">
                <a:latin typeface="Futura Std"/>
                <a:ea typeface="Futura Std"/>
                <a:cs typeface="Futura Std"/>
                <a:sym typeface="Futura Std"/>
              </a:defRPr>
            </a:pPr>
            <a:r>
              <a:rPr lang="en-GB" sz="1898" dirty="0">
                <a:latin typeface="Arial" panose="020B0604020202020204" pitchFamily="34" charset="0"/>
                <a:cs typeface="Arial" panose="020B0604020202020204" pitchFamily="34" charset="0"/>
              </a:rPr>
              <a:t>Examples of young entrepreneurs     </a:t>
            </a:r>
          </a:p>
          <a:p>
            <a:pPr>
              <a:lnSpc>
                <a:spcPct val="120000"/>
              </a:lnSpc>
              <a:buSzPct val="75000"/>
              <a:defRPr sz="2700">
                <a:latin typeface="Futura Std"/>
                <a:ea typeface="Futura Std"/>
                <a:cs typeface="Futura Std"/>
                <a:sym typeface="Futura Std"/>
              </a:defRPr>
            </a:pPr>
            <a:endParaRPr lang="en-GB" sz="1898" dirty="0">
              <a:latin typeface="Arial" panose="020B0604020202020204" pitchFamily="34" charset="0"/>
              <a:cs typeface="Arial" panose="020B0604020202020204" pitchFamily="34" charset="0"/>
            </a:endParaRPr>
          </a:p>
          <a:p>
            <a:pPr>
              <a:lnSpc>
                <a:spcPct val="120000"/>
              </a:lnSpc>
              <a:buSzPct val="75000"/>
              <a:defRPr sz="2700">
                <a:latin typeface="Futura Std"/>
                <a:ea typeface="Futura Std"/>
                <a:cs typeface="Futura Std"/>
                <a:sym typeface="Futura Std"/>
              </a:defRPr>
            </a:pPr>
            <a:endParaRPr lang="en-GB" sz="1898" dirty="0">
              <a:latin typeface="Arial" panose="020B0604020202020204" pitchFamily="34" charset="0"/>
              <a:cs typeface="Arial" panose="020B0604020202020204" pitchFamily="34" charset="0"/>
            </a:endParaRPr>
          </a:p>
          <a:p>
            <a:pPr marL="233045" indent="-233045">
              <a:lnSpc>
                <a:spcPct val="120000"/>
              </a:lnSpc>
              <a:buSzPct val="75000"/>
              <a:defRPr sz="2700">
                <a:latin typeface="Futura Std"/>
                <a:ea typeface="Futura Std"/>
                <a:cs typeface="Futura Std"/>
                <a:sym typeface="Futura Std"/>
              </a:defRPr>
            </a:pPr>
            <a:r>
              <a:rPr lang="en-GB" sz="1898" b="1" dirty="0">
                <a:latin typeface="Arial" panose="020B0604020202020204" pitchFamily="34" charset="0"/>
                <a:cs typeface="Arial" panose="020B0604020202020204" pitchFamily="34" charset="0"/>
              </a:rPr>
              <a:t>Session 2 </a:t>
            </a:r>
          </a:p>
          <a:p>
            <a:pPr marL="233045" indent="-233045">
              <a:lnSpc>
                <a:spcPct val="120000"/>
              </a:lnSpc>
              <a:buSzPct val="75000"/>
              <a:defRPr sz="2700">
                <a:latin typeface="Futura Std"/>
                <a:ea typeface="Futura Std"/>
                <a:cs typeface="Futura Std"/>
                <a:sym typeface="Futura Std"/>
              </a:defRPr>
            </a:pPr>
            <a:endParaRPr lang="en-GB" sz="1898" dirty="0">
              <a:latin typeface="Arial" panose="020B0604020202020204" pitchFamily="34" charset="0"/>
              <a:cs typeface="Arial" panose="020B0604020202020204" pitchFamily="34" charset="0"/>
            </a:endParaRPr>
          </a:p>
          <a:p>
            <a:pPr marL="342900" indent="-342900">
              <a:lnSpc>
                <a:spcPct val="120000"/>
              </a:lnSpc>
              <a:buSzPct val="75000"/>
              <a:buFont typeface="Arial" panose="020B0604020202020204" pitchFamily="34" charset="0"/>
              <a:buChar char="•"/>
              <a:defRPr sz="2700">
                <a:latin typeface="Futura Std"/>
                <a:ea typeface="Futura Std"/>
                <a:cs typeface="Futura Std"/>
                <a:sym typeface="Futura Std"/>
              </a:defRPr>
            </a:pPr>
            <a:r>
              <a:rPr lang="en-GB" sz="1850" dirty="0">
                <a:latin typeface="Arial"/>
                <a:cs typeface="Arial"/>
              </a:rPr>
              <a:t>What is the Fiver Challenge?</a:t>
            </a:r>
            <a:endParaRPr lang="en-GB" sz="1850" dirty="0">
              <a:latin typeface="Arial" panose="020B0604020202020204" pitchFamily="34" charset="0"/>
              <a:cs typeface="Arial" panose="020B0604020202020204" pitchFamily="34" charset="0"/>
            </a:endParaRPr>
          </a:p>
          <a:p>
            <a:pPr marL="342900" indent="-342900">
              <a:lnSpc>
                <a:spcPct val="120000"/>
              </a:lnSpc>
              <a:buSzPct val="75000"/>
              <a:buFont typeface="Arial" panose="020B0604020202020204" pitchFamily="34" charset="0"/>
              <a:buChar char="•"/>
              <a:defRPr sz="2700">
                <a:latin typeface="Futura Std"/>
                <a:ea typeface="Futura Std"/>
                <a:cs typeface="Futura Std"/>
                <a:sym typeface="Futura Std"/>
              </a:defRPr>
            </a:pPr>
            <a:r>
              <a:rPr lang="en-GB" sz="1898" dirty="0">
                <a:latin typeface="Arial" panose="020B0604020202020204" pitchFamily="34" charset="0"/>
                <a:cs typeface="Arial" panose="020B0604020202020204" pitchFamily="34" charset="0"/>
              </a:rPr>
              <a:t>Starting your Fiver Business</a:t>
            </a:r>
          </a:p>
          <a:p>
            <a:pPr marL="342900" indent="-342900">
              <a:lnSpc>
                <a:spcPct val="120000"/>
              </a:lnSpc>
              <a:buSzPct val="75000"/>
              <a:buFont typeface="Arial" panose="020B0604020202020204" pitchFamily="34" charset="0"/>
              <a:buChar char="•"/>
              <a:defRPr sz="2700">
                <a:latin typeface="Futura Std"/>
                <a:ea typeface="Futura Std"/>
                <a:cs typeface="Futura Std"/>
                <a:sym typeface="Futura Std"/>
              </a:defRPr>
            </a:pPr>
            <a:r>
              <a:rPr lang="en-GB" sz="1898" dirty="0">
                <a:latin typeface="Arial" panose="020B0604020202020204" pitchFamily="34" charset="0"/>
                <a:cs typeface="Arial" panose="020B0604020202020204" pitchFamily="34" charset="0"/>
              </a:rPr>
              <a:t>Competitions</a:t>
            </a:r>
            <a:endParaRPr sz="1898"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0B49711-FC4E-4FE8-9688-1C9C97B4F7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spTree>
    <p:extLst>
      <p:ext uri="{BB962C8B-B14F-4D97-AF65-F5344CB8AC3E}">
        <p14:creationId xmlns:p14="http://schemas.microsoft.com/office/powerpoint/2010/main" val="39736666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rson, holding, outdoor&#10;&#10;Description automatically generated">
            <a:extLst>
              <a:ext uri="{FF2B5EF4-FFF2-40B4-BE49-F238E27FC236}">
                <a16:creationId xmlns:a16="http://schemas.microsoft.com/office/drawing/2014/main" id="{F2B15528-6A8D-4E41-BE78-924593D1F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0" y="-10754"/>
            <a:ext cx="9139945" cy="6093296"/>
          </a:xfrm>
          <a:prstGeom prst="rect">
            <a:avLst/>
          </a:prstGeom>
        </p:spPr>
      </p:pic>
      <p:grpSp>
        <p:nvGrpSpPr>
          <p:cNvPr id="123" name="Group 123"/>
          <p:cNvGrpSpPr/>
          <p:nvPr/>
        </p:nvGrpSpPr>
        <p:grpSpPr>
          <a:xfrm>
            <a:off x="-19634" y="5364498"/>
            <a:ext cx="9158090" cy="1514339"/>
            <a:chOff x="-35811" y="0"/>
            <a:chExt cx="13024836" cy="2153725"/>
          </a:xfrm>
          <a:solidFill>
            <a:srgbClr val="B8BF0D"/>
          </a:solidFill>
        </p:grpSpPr>
        <p:sp>
          <p:nvSpPr>
            <p:cNvPr id="121" name="Shape 121"/>
            <p:cNvSpPr/>
            <p:nvPr/>
          </p:nvSpPr>
          <p:spPr>
            <a:xfrm>
              <a:off x="0" y="0"/>
              <a:ext cx="12989025" cy="2153725"/>
            </a:xfrm>
            <a:prstGeom prst="rect">
              <a:avLst/>
            </a:prstGeom>
            <a:grpFill/>
            <a:ln w="12700" cap="flat">
              <a:noFill/>
              <a:miter lim="400000"/>
            </a:ln>
            <a:effectLst/>
          </p:spPr>
          <p:txBody>
            <a:bodyPr wrap="square" lIns="35719" tIns="35719" rIns="35719" bIns="35719" numCol="1" anchor="ctr">
              <a:noAutofit/>
            </a:bodyPr>
            <a:lstStyle/>
            <a:p>
              <a:pPr>
                <a:defRPr sz="2400">
                  <a:solidFill>
                    <a:srgbClr val="FFFFFF"/>
                  </a:solidFill>
                </a:defRPr>
              </a:pPr>
              <a:endParaRPr sz="1687"/>
            </a:p>
          </p:txBody>
        </p:sp>
        <p:sp>
          <p:nvSpPr>
            <p:cNvPr id="122" name="Shape 122"/>
            <p:cNvSpPr/>
            <p:nvPr/>
          </p:nvSpPr>
          <p:spPr>
            <a:xfrm>
              <a:off x="-35811" y="378382"/>
              <a:ext cx="12989023" cy="1333516"/>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spAutoFit/>
            </a:bodyPr>
            <a:lstStyle>
              <a:lvl1pPr algn="l">
                <a:defRPr sz="4000" b="1">
                  <a:solidFill>
                    <a:srgbClr val="FFFFFF"/>
                  </a:solidFill>
                  <a:latin typeface="Futura Std"/>
                  <a:ea typeface="Futura Std"/>
                  <a:cs typeface="Futura Std"/>
                  <a:sym typeface="Futura Std"/>
                </a:defRPr>
              </a:lvl1pPr>
            </a:lstStyle>
            <a:p>
              <a:pPr algn="ctr"/>
              <a:r>
                <a:rPr lang="en-US" sz="2800" dirty="0">
                  <a:latin typeface="Arial" panose="020B0604020202020204" pitchFamily="34" charset="0"/>
                  <a:cs typeface="Arial" panose="020B0604020202020204" pitchFamily="34" charset="0"/>
                </a:rPr>
                <a:t>Session 1</a:t>
              </a:r>
            </a:p>
            <a:p>
              <a:pPr algn="ctr"/>
              <a:r>
                <a:rPr lang="en-US" sz="2800" dirty="0">
                  <a:latin typeface="Arial" panose="020B0604020202020204" pitchFamily="34" charset="0"/>
                  <a:cs typeface="Arial" panose="020B0604020202020204" pitchFamily="34" charset="0"/>
                </a:rPr>
                <a:t>What’s an Entrepreneur?</a:t>
              </a:r>
            </a:p>
          </p:txBody>
        </p:sp>
      </p:grpSp>
      <p:sp>
        <p:nvSpPr>
          <p:cNvPr id="2" name="Rectangle 1">
            <a:extLst>
              <a:ext uri="{FF2B5EF4-FFF2-40B4-BE49-F238E27FC236}">
                <a16:creationId xmlns:a16="http://schemas.microsoft.com/office/drawing/2014/main" id="{87C15746-D8E4-4C12-B167-060CBAAC713A}"/>
              </a:ext>
            </a:extLst>
          </p:cNvPr>
          <p:cNvSpPr/>
          <p:nvPr/>
        </p:nvSpPr>
        <p:spPr>
          <a:xfrm>
            <a:off x="4450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Rectangle 2">
            <a:extLst>
              <a:ext uri="{FF2B5EF4-FFF2-40B4-BE49-F238E27FC236}">
                <a16:creationId xmlns:a16="http://schemas.microsoft.com/office/drawing/2014/main" id="{07E90240-F217-480E-8E9D-BAE84525550E}"/>
              </a:ext>
            </a:extLst>
          </p:cNvPr>
          <p:cNvSpPr/>
          <p:nvPr/>
        </p:nvSpPr>
        <p:spPr>
          <a:xfrm>
            <a:off x="4450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4" name="Rectangle 3">
            <a:extLst>
              <a:ext uri="{FF2B5EF4-FFF2-40B4-BE49-F238E27FC236}">
                <a16:creationId xmlns:a16="http://schemas.microsoft.com/office/drawing/2014/main" id="{C3CF9F45-C72A-4F41-BD31-BD9EFA17D62C}"/>
              </a:ext>
            </a:extLst>
          </p:cNvPr>
          <p:cNvSpPr/>
          <p:nvPr/>
        </p:nvSpPr>
        <p:spPr>
          <a:xfrm>
            <a:off x="4450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Tree>
    <p:extLst>
      <p:ext uri="{BB962C8B-B14F-4D97-AF65-F5344CB8AC3E}">
        <p14:creationId xmlns:p14="http://schemas.microsoft.com/office/powerpoint/2010/main" val="333815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p:nvPr/>
        </p:nvSpPr>
        <p:spPr>
          <a:xfrm>
            <a:off x="334591" y="692696"/>
            <a:ext cx="4459555" cy="50488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defRPr sz="4000" b="1">
                <a:latin typeface="Futura Std"/>
                <a:ea typeface="Futura Std"/>
                <a:cs typeface="Futura Std"/>
                <a:sym typeface="Futura Std"/>
              </a:defRPr>
            </a:lvl1pPr>
          </a:lstStyle>
          <a:p>
            <a:r>
              <a:rPr lang="en-GB" sz="2812" dirty="0">
                <a:solidFill>
                  <a:srgbClr val="B8BF0D"/>
                </a:solidFill>
                <a:latin typeface="Arial" panose="020B0604020202020204" pitchFamily="34" charset="0"/>
                <a:cs typeface="Arial" panose="020B0604020202020204" pitchFamily="34" charset="0"/>
              </a:rPr>
              <a:t>What is an Entrepreneur?</a:t>
            </a:r>
          </a:p>
        </p:txBody>
      </p:sp>
      <p:sp>
        <p:nvSpPr>
          <p:cNvPr id="130" name="Shape 130"/>
          <p:cNvSpPr/>
          <p:nvPr/>
        </p:nvSpPr>
        <p:spPr>
          <a:xfrm>
            <a:off x="351221" y="1620731"/>
            <a:ext cx="7982843" cy="516096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t">
            <a:spAutoFit/>
          </a:bodyPr>
          <a:lstStyle/>
          <a:p>
            <a:r>
              <a:rPr lang="en-US" dirty="0">
                <a:solidFill>
                  <a:prstClr val="black"/>
                </a:solidFill>
                <a:latin typeface="Arial" panose="020B0604020202020204" pitchFamily="34" charset="0"/>
                <a:cs typeface="Arial" panose="020B0604020202020204" pitchFamily="34" charset="0"/>
              </a:rPr>
              <a:t>An entrepreneur is a person who sets up a business or businesses with the goal of making a profit. One example is Bill Gates who owns Microsoft.</a:t>
            </a:r>
          </a:p>
          <a:p>
            <a:endParaRPr lang="en-US" dirty="0">
              <a:solidFill>
                <a:prstClr val="black"/>
              </a:solidFill>
              <a:latin typeface="Arial" panose="020B0604020202020204" pitchFamily="34" charset="0"/>
              <a:cs typeface="Arial" panose="020B0604020202020204" pitchFamily="34" charset="0"/>
            </a:endParaRPr>
          </a:p>
          <a:p>
            <a:r>
              <a:rPr lang="en-GB" b="1" dirty="0">
                <a:solidFill>
                  <a:srgbClr val="B8BF0D"/>
                </a:solidFill>
                <a:latin typeface="Arial" panose="020B0604020202020204" pitchFamily="34" charset="0"/>
                <a:cs typeface="Arial" panose="020B0604020202020204" pitchFamily="34" charset="0"/>
              </a:rPr>
              <a:t>Key business terms:</a:t>
            </a:r>
          </a:p>
          <a:p>
            <a:endParaRPr lang="en-GB" dirty="0">
              <a:solidFill>
                <a:srgbClr val="B8BF0D"/>
              </a:solidFill>
              <a:latin typeface="Arial" panose="020B0604020202020204" pitchFamily="34" charset="0"/>
              <a:cs typeface="Arial" panose="020B0604020202020204" pitchFamily="34" charset="0"/>
            </a:endParaRPr>
          </a:p>
          <a:p>
            <a:r>
              <a:rPr lang="en-US" b="1" dirty="0">
                <a:latin typeface="Arial"/>
                <a:cs typeface="Arial"/>
              </a:rPr>
              <a:t>Revenue</a:t>
            </a:r>
            <a:r>
              <a:rPr lang="en-US" dirty="0">
                <a:latin typeface="Arial"/>
                <a:cs typeface="Arial"/>
              </a:rPr>
              <a:t> is the money you make by selling your product or service e.g. if you sell a cake for £3 your revenue is £3.</a:t>
            </a:r>
          </a:p>
          <a:p>
            <a:endParaRPr lang="en-US" b="1" dirty="0">
              <a:solidFill>
                <a:prstClr val="black"/>
              </a:solidFill>
              <a:latin typeface="Arial" panose="020B0604020202020204" pitchFamily="34" charset="0"/>
              <a:cs typeface="Arial" panose="020B0604020202020204" pitchFamily="34" charset="0"/>
            </a:endParaRPr>
          </a:p>
          <a:p>
            <a:r>
              <a:rPr lang="en-US" b="1" dirty="0">
                <a:latin typeface="Arial"/>
                <a:cs typeface="Arial"/>
              </a:rPr>
              <a:t>Costs</a:t>
            </a:r>
            <a:r>
              <a:rPr lang="en-US" dirty="0">
                <a:latin typeface="Arial"/>
                <a:cs typeface="Arial"/>
              </a:rPr>
              <a:t> are anything you spend money on to make your good or service e.g. if you are making cakes your costs would be the ingredients.</a:t>
            </a:r>
          </a:p>
          <a:p>
            <a:endParaRPr lang="en-US" b="1" dirty="0">
              <a:solidFill>
                <a:prstClr val="black"/>
              </a:solidFill>
              <a:latin typeface="Arial" panose="020B0604020202020204" pitchFamily="34" charset="0"/>
              <a:cs typeface="Arial" panose="020B0604020202020204" pitchFamily="34" charset="0"/>
            </a:endParaRPr>
          </a:p>
          <a:p>
            <a:r>
              <a:rPr lang="en-US" b="1" dirty="0">
                <a:latin typeface="Arial"/>
                <a:cs typeface="Arial"/>
              </a:rPr>
              <a:t>Profit </a:t>
            </a:r>
            <a:r>
              <a:rPr lang="en-US" dirty="0">
                <a:latin typeface="Arial"/>
                <a:cs typeface="Arial"/>
              </a:rPr>
              <a:t>is the extra money you have left over from selling your product or service once you have taken away the money spent to make your product or deliver your service. In other words, your revenue minus your costs.</a:t>
            </a:r>
          </a:p>
          <a:p>
            <a:endParaRPr lang="en-GB" sz="2000" b="1" dirty="0">
              <a:latin typeface="Arial" panose="020B0604020202020204" pitchFamily="34" charset="0"/>
              <a:cs typeface="Arial" panose="020B0604020202020204" pitchFamily="34" charset="0"/>
            </a:endParaRPr>
          </a:p>
          <a:p>
            <a:endParaRPr lang="en-US" sz="1900" dirty="0">
              <a:solidFill>
                <a:prstClr val="black"/>
              </a:solidFill>
              <a:latin typeface="Arial" panose="020B0604020202020204" pitchFamily="34" charset="0"/>
              <a:cs typeface="Arial" panose="020B0604020202020204" pitchFamily="34" charset="0"/>
            </a:endParaRPr>
          </a:p>
          <a:p>
            <a:pPr lvl="0"/>
            <a:endParaRPr lang="en-US" sz="1900" dirty="0">
              <a:solidFill>
                <a:prstClr val="black"/>
              </a:solidFill>
              <a:latin typeface="Arial" panose="020B0604020202020204" pitchFamily="34" charset="0"/>
              <a:cs typeface="Arial" panose="020B0604020202020204" pitchFamily="34" charset="0"/>
            </a:endParaRPr>
          </a:p>
          <a:p>
            <a:pPr>
              <a:lnSpc>
                <a:spcPct val="120000"/>
              </a:lnSpc>
              <a:buSzPct val="75000"/>
              <a:defRPr sz="2700">
                <a:latin typeface="Futura Std"/>
                <a:ea typeface="Futura Std"/>
                <a:cs typeface="Futura Std"/>
                <a:sym typeface="Futura Std"/>
              </a:defRPr>
            </a:pPr>
            <a:r>
              <a:rPr lang="en-GB" sz="1898" dirty="0">
                <a:latin typeface="Arial" panose="020B0604020202020204" pitchFamily="34" charset="0"/>
                <a:cs typeface="Arial" panose="020B0604020202020204" pitchFamily="34" charset="0"/>
              </a:rPr>
              <a:t> </a:t>
            </a:r>
            <a:endParaRPr sz="1898"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0B49711-FC4E-4FE8-9688-1C9C97B4F7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spTree>
    <p:extLst>
      <p:ext uri="{BB962C8B-B14F-4D97-AF65-F5344CB8AC3E}">
        <p14:creationId xmlns:p14="http://schemas.microsoft.com/office/powerpoint/2010/main" val="258397948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p:nvPr/>
        </p:nvSpPr>
        <p:spPr>
          <a:xfrm>
            <a:off x="338733" y="833635"/>
            <a:ext cx="5762796" cy="105702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defRPr sz="4000" b="1">
                <a:latin typeface="Futura Std"/>
                <a:ea typeface="Futura Std"/>
                <a:cs typeface="Futura Std"/>
                <a:sym typeface="Futura Std"/>
              </a:defRPr>
            </a:lvl1pPr>
          </a:lstStyle>
          <a:p>
            <a:pPr lvl="0"/>
            <a:r>
              <a:rPr lang="en-US" sz="3200" b="1" dirty="0">
                <a:solidFill>
                  <a:srgbClr val="B8BF0D"/>
                </a:solidFill>
                <a:latin typeface="Arial" panose="020B0604020202020204" pitchFamily="34" charset="0"/>
                <a:cs typeface="Arial" panose="020B0604020202020204" pitchFamily="34" charset="0"/>
              </a:rPr>
              <a:t>But what makes a successful</a:t>
            </a:r>
          </a:p>
          <a:p>
            <a:pPr lvl="0"/>
            <a:r>
              <a:rPr lang="en-US" sz="3200" b="1" dirty="0">
                <a:solidFill>
                  <a:srgbClr val="B8BF0D"/>
                </a:solidFill>
                <a:latin typeface="Arial" panose="020B0604020202020204" pitchFamily="34" charset="0"/>
                <a:cs typeface="Arial" panose="020B0604020202020204" pitchFamily="34" charset="0"/>
              </a:rPr>
              <a:t>entrepreneur?</a:t>
            </a:r>
          </a:p>
        </p:txBody>
      </p:sp>
      <p:sp>
        <p:nvSpPr>
          <p:cNvPr id="130" name="Shape 130"/>
          <p:cNvSpPr/>
          <p:nvPr/>
        </p:nvSpPr>
        <p:spPr>
          <a:xfrm>
            <a:off x="566439" y="1936882"/>
            <a:ext cx="7982843" cy="326813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spAutoFit/>
          </a:bodyPr>
          <a:lstStyle/>
          <a:p>
            <a:endParaRPr lang="en-GB" sz="1900" dirty="0">
              <a:solidFill>
                <a:prstClr val="black"/>
              </a:solidFill>
              <a:latin typeface="Arial" panose="020B0604020202020204" pitchFamily="34" charset="0"/>
              <a:cs typeface="Arial" panose="020B0604020202020204" pitchFamily="34" charset="0"/>
            </a:endParaRPr>
          </a:p>
          <a:p>
            <a:r>
              <a:rPr lang="en-GB" sz="2400" dirty="0">
                <a:solidFill>
                  <a:prstClr val="black"/>
                </a:solidFill>
                <a:latin typeface="Arial" panose="020B0604020202020204" pitchFamily="34" charset="0"/>
                <a:cs typeface="Arial" panose="020B0604020202020204" pitchFamily="34" charset="0"/>
              </a:rPr>
              <a:t>5 common characteristics of a successful entrepreneur:</a:t>
            </a:r>
          </a:p>
          <a:p>
            <a:pPr lvl="0"/>
            <a:endParaRPr lang="en-GB" sz="2400" dirty="0">
              <a:solidFill>
                <a:prstClr val="black"/>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sz="2400" dirty="0">
                <a:solidFill>
                  <a:srgbClr val="222222"/>
                </a:solidFill>
                <a:latin typeface="arial" panose="020B0604020202020204" pitchFamily="34" charset="0"/>
              </a:rPr>
              <a:t>Motivation and confidence</a:t>
            </a:r>
          </a:p>
          <a:p>
            <a:pPr marL="800100" lvl="1" indent="-342900">
              <a:buFont typeface="Arial" panose="020B0604020202020204" pitchFamily="34" charset="0"/>
              <a:buChar char="•"/>
            </a:pPr>
            <a:r>
              <a:rPr lang="en-GB" sz="2400" dirty="0">
                <a:solidFill>
                  <a:srgbClr val="222222"/>
                </a:solidFill>
                <a:latin typeface="arial" panose="020B0604020202020204" pitchFamily="34" charset="0"/>
              </a:rPr>
              <a:t>A good eye for opportunities</a:t>
            </a:r>
          </a:p>
          <a:p>
            <a:pPr marL="800100" lvl="1" indent="-342900">
              <a:buFont typeface="Arial" panose="020B0604020202020204" pitchFamily="34" charset="0"/>
              <a:buChar char="•"/>
            </a:pPr>
            <a:r>
              <a:rPr lang="en-GB" sz="2400" dirty="0">
                <a:solidFill>
                  <a:srgbClr val="222222"/>
                </a:solidFill>
                <a:latin typeface="arial" panose="020B0604020202020204" pitchFamily="34" charset="0"/>
              </a:rPr>
              <a:t>Happy to take risks</a:t>
            </a:r>
          </a:p>
          <a:p>
            <a:pPr marL="800100" lvl="1" indent="-342900">
              <a:buFont typeface="Arial" panose="020B0604020202020204" pitchFamily="34" charset="0"/>
              <a:buChar char="•"/>
            </a:pPr>
            <a:r>
              <a:rPr lang="en-GB" sz="2400" dirty="0">
                <a:solidFill>
                  <a:srgbClr val="222222"/>
                </a:solidFill>
                <a:latin typeface="arial" panose="020B0604020202020204" pitchFamily="34" charset="0"/>
              </a:rPr>
              <a:t>Can learn from mistakes</a:t>
            </a:r>
          </a:p>
          <a:p>
            <a:pPr marL="800100" lvl="1" indent="-342900">
              <a:buFont typeface="Arial" panose="020B0604020202020204" pitchFamily="34" charset="0"/>
              <a:buChar char="•"/>
            </a:pPr>
            <a:r>
              <a:rPr lang="en-GB" sz="2400" dirty="0">
                <a:solidFill>
                  <a:srgbClr val="222222"/>
                </a:solidFill>
                <a:latin typeface="arial" panose="020B0604020202020204" pitchFamily="34" charset="0"/>
              </a:rPr>
              <a:t>Trust in and respect for their colleagues </a:t>
            </a:r>
          </a:p>
          <a:p>
            <a:pPr>
              <a:lnSpc>
                <a:spcPct val="120000"/>
              </a:lnSpc>
              <a:buSzPct val="75000"/>
              <a:defRPr sz="2700">
                <a:latin typeface="Futura Std"/>
                <a:ea typeface="Futura Std"/>
                <a:cs typeface="Futura Std"/>
                <a:sym typeface="Futura Std"/>
              </a:defRPr>
            </a:pPr>
            <a:r>
              <a:rPr lang="en-GB" sz="1898" dirty="0">
                <a:latin typeface="Arial" panose="020B0604020202020204" pitchFamily="34" charset="0"/>
                <a:cs typeface="Arial" panose="020B0604020202020204" pitchFamily="34" charset="0"/>
              </a:rPr>
              <a:t> </a:t>
            </a:r>
            <a:endParaRPr sz="1898"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0B49711-FC4E-4FE8-9688-1C9C97B4F7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spTree>
    <p:extLst>
      <p:ext uri="{BB962C8B-B14F-4D97-AF65-F5344CB8AC3E}">
        <p14:creationId xmlns:p14="http://schemas.microsoft.com/office/powerpoint/2010/main" val="135946765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pic>
        <p:nvPicPr>
          <p:cNvPr id="2" name="Online Media 1" title="Kid entrepreneur teams up with UPS to help others">
            <a:hlinkClick r:id="" action="ppaction://media"/>
            <a:extLst>
              <a:ext uri="{FF2B5EF4-FFF2-40B4-BE49-F238E27FC236}">
                <a16:creationId xmlns:a16="http://schemas.microsoft.com/office/drawing/2014/main" id="{55F14B77-D484-4B9F-8CF1-F2F3F907D496}"/>
              </a:ext>
            </a:extLst>
          </p:cNvPr>
          <p:cNvPicPr>
            <a:picLocks noRot="1" noChangeAspect="1"/>
          </p:cNvPicPr>
          <p:nvPr>
            <a:videoFile r:link="rId1"/>
          </p:nvPr>
        </p:nvPicPr>
        <p:blipFill>
          <a:blip r:embed="rId9"/>
          <a:stretch>
            <a:fillRect/>
          </a:stretch>
        </p:blipFill>
        <p:spPr>
          <a:xfrm>
            <a:off x="863588" y="1458937"/>
            <a:ext cx="7416824" cy="4190506"/>
          </a:xfrm>
          <a:prstGeom prst="rect">
            <a:avLst/>
          </a:prstGeom>
        </p:spPr>
      </p:pic>
      <p:sp>
        <p:nvSpPr>
          <p:cNvPr id="10" name="Shape 127">
            <a:extLst>
              <a:ext uri="{FF2B5EF4-FFF2-40B4-BE49-F238E27FC236}">
                <a16:creationId xmlns:a16="http://schemas.microsoft.com/office/drawing/2014/main" id="{715A77CB-AAB2-4B3C-8033-BA0128C7C9ED}"/>
              </a:ext>
            </a:extLst>
          </p:cNvPr>
          <p:cNvSpPr/>
          <p:nvPr/>
        </p:nvSpPr>
        <p:spPr>
          <a:xfrm>
            <a:off x="370333" y="381209"/>
            <a:ext cx="3622788" cy="93762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defRPr sz="4000" b="1">
                <a:latin typeface="Futura Std"/>
                <a:ea typeface="Futura Std"/>
                <a:cs typeface="Futura Std"/>
                <a:sym typeface="Futura Std"/>
              </a:defRPr>
            </a:lvl1pPr>
          </a:lstStyle>
          <a:p>
            <a:pPr lvl="0"/>
            <a:r>
              <a:rPr lang="en-GB" sz="2812" dirty="0">
                <a:solidFill>
                  <a:srgbClr val="B8BF0D"/>
                </a:solidFill>
              </a:rPr>
              <a:t>Young Entrepreneur </a:t>
            </a:r>
          </a:p>
          <a:p>
            <a:pPr lvl="0"/>
            <a:r>
              <a:rPr lang="en-GB" sz="2812" dirty="0" err="1">
                <a:solidFill>
                  <a:srgbClr val="B8BF0D"/>
                </a:solidFill>
              </a:rPr>
              <a:t>Treandos</a:t>
            </a:r>
            <a:r>
              <a:rPr lang="en-GB" sz="2812" dirty="0">
                <a:solidFill>
                  <a:srgbClr val="B8BF0D"/>
                </a:solidFill>
              </a:rPr>
              <a:t> Thornton</a:t>
            </a:r>
          </a:p>
        </p:txBody>
      </p:sp>
    </p:spTree>
    <p:extLst>
      <p:ext uri="{BB962C8B-B14F-4D97-AF65-F5344CB8AC3E}">
        <p14:creationId xmlns:p14="http://schemas.microsoft.com/office/powerpoint/2010/main" val="36272702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49711-FC4E-4FE8-9688-1C9C97B4F7E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8418" y="89891"/>
            <a:ext cx="2309166" cy="1350682"/>
          </a:xfrm>
          <a:prstGeom prst="rect">
            <a:avLst/>
          </a:prstGeom>
          <a:noFill/>
        </p:spPr>
      </p:pic>
      <p:pic>
        <p:nvPicPr>
          <p:cNvPr id="17" name="Picture 16" descr="A picture containing text, clipart&#10;&#10;Description automatically generated">
            <a:extLst>
              <a:ext uri="{FF2B5EF4-FFF2-40B4-BE49-F238E27FC236}">
                <a16:creationId xmlns:a16="http://schemas.microsoft.com/office/drawing/2014/main" id="{CD4F87D5-1520-4E91-A6DC-7CA1DD6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033" y="5929641"/>
            <a:ext cx="824453" cy="824453"/>
          </a:xfrm>
          <a:prstGeom prst="rect">
            <a:avLst/>
          </a:prstGeom>
        </p:spPr>
      </p:pic>
      <p:pic>
        <p:nvPicPr>
          <p:cNvPr id="19" name="Picture 18" descr="Icon&#10;&#10;Description automatically generated">
            <a:extLst>
              <a:ext uri="{FF2B5EF4-FFF2-40B4-BE49-F238E27FC236}">
                <a16:creationId xmlns:a16="http://schemas.microsoft.com/office/drawing/2014/main" id="{4817B70B-47C7-43DA-8024-8349A73D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72" y="5715000"/>
            <a:ext cx="1143000" cy="1143000"/>
          </a:xfrm>
          <a:prstGeom prst="rect">
            <a:avLst/>
          </a:prstGeom>
        </p:spPr>
      </p:pic>
      <p:pic>
        <p:nvPicPr>
          <p:cNvPr id="21" name="Picture 20" descr="A picture containing text, first-aid kit&#10;&#10;Description automatically generated">
            <a:extLst>
              <a:ext uri="{FF2B5EF4-FFF2-40B4-BE49-F238E27FC236}">
                <a16:creationId xmlns:a16="http://schemas.microsoft.com/office/drawing/2014/main" id="{C21BC4DE-2097-4F26-8480-BC5F1002A5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5993" y="5735158"/>
            <a:ext cx="894875" cy="894875"/>
          </a:xfrm>
          <a:prstGeom prst="rect">
            <a:avLst/>
          </a:prstGeom>
        </p:spPr>
      </p:pic>
      <p:pic>
        <p:nvPicPr>
          <p:cNvPr id="23" name="Picture 22" descr="Icon&#10;&#10;Description automatically generated">
            <a:extLst>
              <a:ext uri="{FF2B5EF4-FFF2-40B4-BE49-F238E27FC236}">
                <a16:creationId xmlns:a16="http://schemas.microsoft.com/office/drawing/2014/main" id="{0507941C-28FB-4F1F-847D-B2360DA11A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33" y="5908535"/>
            <a:ext cx="755929" cy="755929"/>
          </a:xfrm>
          <a:prstGeom prst="rect">
            <a:avLst/>
          </a:prstGeom>
        </p:spPr>
      </p:pic>
      <p:sp>
        <p:nvSpPr>
          <p:cNvPr id="13" name="Shape 127">
            <a:extLst>
              <a:ext uri="{FF2B5EF4-FFF2-40B4-BE49-F238E27FC236}">
                <a16:creationId xmlns:a16="http://schemas.microsoft.com/office/drawing/2014/main" id="{D8F81C43-0F83-42E3-917B-6B57BB531A5C}"/>
              </a:ext>
            </a:extLst>
          </p:cNvPr>
          <p:cNvSpPr/>
          <p:nvPr/>
        </p:nvSpPr>
        <p:spPr>
          <a:xfrm>
            <a:off x="338733" y="1109703"/>
            <a:ext cx="72200" cy="5048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4000" b="1">
                <a:latin typeface="Futura Std"/>
                <a:ea typeface="Futura Std"/>
                <a:cs typeface="Futura Std"/>
                <a:sym typeface="Futura Std"/>
              </a:defRPr>
            </a:lvl1pPr>
          </a:lstStyle>
          <a:p>
            <a:pPr lvl="0"/>
            <a:endParaRPr lang="en-GB" sz="2812" dirty="0">
              <a:solidFill>
                <a:srgbClr val="B8BF0D"/>
              </a:solidFill>
            </a:endParaRPr>
          </a:p>
        </p:txBody>
      </p:sp>
      <p:pic>
        <p:nvPicPr>
          <p:cNvPr id="14" name="Picture 13">
            <a:extLst>
              <a:ext uri="{FF2B5EF4-FFF2-40B4-BE49-F238E27FC236}">
                <a16:creationId xmlns:a16="http://schemas.microsoft.com/office/drawing/2014/main" id="{2CCD95C4-3800-448C-8852-19EE00222BA4}"/>
              </a:ext>
            </a:extLst>
          </p:cNvPr>
          <p:cNvPicPr>
            <a:picLocks noChangeAspect="1"/>
          </p:cNvPicPr>
          <p:nvPr/>
        </p:nvPicPr>
        <p:blipFill>
          <a:blip r:embed="rId8"/>
          <a:stretch>
            <a:fillRect/>
          </a:stretch>
        </p:blipFill>
        <p:spPr>
          <a:xfrm>
            <a:off x="631370" y="1717371"/>
            <a:ext cx="3292557" cy="3909478"/>
          </a:xfrm>
          <a:prstGeom prst="rect">
            <a:avLst/>
          </a:prstGeom>
        </p:spPr>
      </p:pic>
      <p:pic>
        <p:nvPicPr>
          <p:cNvPr id="15" name="Picture 14">
            <a:extLst>
              <a:ext uri="{FF2B5EF4-FFF2-40B4-BE49-F238E27FC236}">
                <a16:creationId xmlns:a16="http://schemas.microsoft.com/office/drawing/2014/main" id="{42595635-ECAA-4326-93E1-5AD50B702722}"/>
              </a:ext>
            </a:extLst>
          </p:cNvPr>
          <p:cNvPicPr>
            <a:picLocks noChangeAspect="1"/>
          </p:cNvPicPr>
          <p:nvPr/>
        </p:nvPicPr>
        <p:blipFill>
          <a:blip r:embed="rId9"/>
          <a:stretch>
            <a:fillRect/>
          </a:stretch>
        </p:blipFill>
        <p:spPr>
          <a:xfrm>
            <a:off x="4817999" y="1708368"/>
            <a:ext cx="3672408" cy="3880871"/>
          </a:xfrm>
          <a:prstGeom prst="rect">
            <a:avLst/>
          </a:prstGeom>
        </p:spPr>
      </p:pic>
      <p:sp>
        <p:nvSpPr>
          <p:cNvPr id="10" name="Shape 127">
            <a:extLst>
              <a:ext uri="{FF2B5EF4-FFF2-40B4-BE49-F238E27FC236}">
                <a16:creationId xmlns:a16="http://schemas.microsoft.com/office/drawing/2014/main" id="{05D00693-BEAB-4706-B592-D5D191AEB2DF}"/>
              </a:ext>
            </a:extLst>
          </p:cNvPr>
          <p:cNvSpPr/>
          <p:nvPr/>
        </p:nvSpPr>
        <p:spPr>
          <a:xfrm>
            <a:off x="334591" y="692696"/>
            <a:ext cx="4278415" cy="50488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defRPr sz="4000" b="1">
                <a:latin typeface="Futura Std"/>
                <a:ea typeface="Futura Std"/>
                <a:cs typeface="Futura Std"/>
                <a:sym typeface="Futura Std"/>
              </a:defRPr>
            </a:lvl1pPr>
          </a:lstStyle>
          <a:p>
            <a:pPr lvl="0"/>
            <a:r>
              <a:rPr lang="en-GB" sz="2812" dirty="0">
                <a:solidFill>
                  <a:srgbClr val="B8BF0D"/>
                </a:solidFill>
              </a:rPr>
              <a:t>YE Entrepreneurs in 2020</a:t>
            </a:r>
          </a:p>
        </p:txBody>
      </p:sp>
    </p:spTree>
    <p:extLst>
      <p:ext uri="{BB962C8B-B14F-4D97-AF65-F5344CB8AC3E}">
        <p14:creationId xmlns:p14="http://schemas.microsoft.com/office/powerpoint/2010/main" val="960741033"/>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person&#10;&#10;Description automatically generated">
            <a:extLst>
              <a:ext uri="{FF2B5EF4-FFF2-40B4-BE49-F238E27FC236}">
                <a16:creationId xmlns:a16="http://schemas.microsoft.com/office/drawing/2014/main" id="{ED9F4249-DF1B-4E3D-8484-B296E2874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79787"/>
          </a:xfrm>
          <a:prstGeom prst="rect">
            <a:avLst/>
          </a:prstGeom>
        </p:spPr>
      </p:pic>
      <p:grpSp>
        <p:nvGrpSpPr>
          <p:cNvPr id="123" name="Group 123"/>
          <p:cNvGrpSpPr/>
          <p:nvPr/>
        </p:nvGrpSpPr>
        <p:grpSpPr>
          <a:xfrm>
            <a:off x="-19634" y="5364498"/>
            <a:ext cx="9158090" cy="1514339"/>
            <a:chOff x="-35811" y="0"/>
            <a:chExt cx="13024836" cy="2153725"/>
          </a:xfrm>
          <a:solidFill>
            <a:srgbClr val="B8BF0D"/>
          </a:solidFill>
        </p:grpSpPr>
        <p:sp>
          <p:nvSpPr>
            <p:cNvPr id="121" name="Shape 121"/>
            <p:cNvSpPr/>
            <p:nvPr/>
          </p:nvSpPr>
          <p:spPr>
            <a:xfrm>
              <a:off x="0" y="0"/>
              <a:ext cx="12989025" cy="2153725"/>
            </a:xfrm>
            <a:prstGeom prst="rect">
              <a:avLst/>
            </a:prstGeom>
            <a:grpFill/>
            <a:ln w="12700" cap="flat">
              <a:noFill/>
              <a:miter lim="400000"/>
            </a:ln>
            <a:effectLst/>
          </p:spPr>
          <p:txBody>
            <a:bodyPr wrap="square" lIns="35719" tIns="35719" rIns="35719" bIns="35719" numCol="1" anchor="ctr">
              <a:noAutofit/>
            </a:bodyPr>
            <a:lstStyle/>
            <a:p>
              <a:pPr>
                <a:defRPr sz="2400">
                  <a:solidFill>
                    <a:srgbClr val="FFFFFF"/>
                  </a:solidFill>
                </a:defRPr>
              </a:pPr>
              <a:endParaRPr sz="1687"/>
            </a:p>
          </p:txBody>
        </p:sp>
        <p:sp>
          <p:nvSpPr>
            <p:cNvPr id="122" name="Shape 122"/>
            <p:cNvSpPr/>
            <p:nvPr/>
          </p:nvSpPr>
          <p:spPr>
            <a:xfrm>
              <a:off x="-35811" y="381026"/>
              <a:ext cx="12989023" cy="1328227"/>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spAutoFit/>
            </a:bodyPr>
            <a:lstStyle>
              <a:lvl1pPr algn="l">
                <a:defRPr sz="4000" b="1">
                  <a:solidFill>
                    <a:srgbClr val="FFFFFF"/>
                  </a:solidFill>
                  <a:latin typeface="Futura Std"/>
                  <a:ea typeface="Futura Std"/>
                  <a:cs typeface="Futura Std"/>
                  <a:sym typeface="Futura Std"/>
                </a:defRPr>
              </a:lvl1pPr>
            </a:lstStyle>
            <a:p>
              <a:pPr algn="ctr"/>
              <a:r>
                <a:rPr lang="en-US" sz="2800" dirty="0">
                  <a:latin typeface="Arial" panose="020B0604020202020204" pitchFamily="34" charset="0"/>
                  <a:cs typeface="Arial" panose="020B0604020202020204" pitchFamily="34" charset="0"/>
                </a:rPr>
                <a:t>Session 2</a:t>
              </a:r>
            </a:p>
            <a:p>
              <a:pPr algn="ctr"/>
              <a:r>
                <a:rPr lang="en-US" sz="2800" dirty="0">
                  <a:latin typeface="Arial" panose="020B0604020202020204" pitchFamily="34" charset="0"/>
                  <a:cs typeface="Arial" panose="020B0604020202020204" pitchFamily="34" charset="0"/>
                </a:rPr>
                <a:t>Getting ready to take the Fiver Challenge</a:t>
              </a:r>
            </a:p>
          </p:txBody>
        </p:sp>
      </p:grpSp>
      <p:sp>
        <p:nvSpPr>
          <p:cNvPr id="2" name="Rectangle 1">
            <a:extLst>
              <a:ext uri="{FF2B5EF4-FFF2-40B4-BE49-F238E27FC236}">
                <a16:creationId xmlns:a16="http://schemas.microsoft.com/office/drawing/2014/main" id="{87C15746-D8E4-4C12-B167-060CBAAC713A}"/>
              </a:ext>
            </a:extLst>
          </p:cNvPr>
          <p:cNvSpPr/>
          <p:nvPr/>
        </p:nvSpPr>
        <p:spPr>
          <a:xfrm>
            <a:off x="4450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 name="Rectangle 2">
            <a:extLst>
              <a:ext uri="{FF2B5EF4-FFF2-40B4-BE49-F238E27FC236}">
                <a16:creationId xmlns:a16="http://schemas.microsoft.com/office/drawing/2014/main" id="{07E90240-F217-480E-8E9D-BAE84525550E}"/>
              </a:ext>
            </a:extLst>
          </p:cNvPr>
          <p:cNvSpPr/>
          <p:nvPr/>
        </p:nvSpPr>
        <p:spPr>
          <a:xfrm>
            <a:off x="4450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4" name="Rectangle 3">
            <a:extLst>
              <a:ext uri="{FF2B5EF4-FFF2-40B4-BE49-F238E27FC236}">
                <a16:creationId xmlns:a16="http://schemas.microsoft.com/office/drawing/2014/main" id="{C3CF9F45-C72A-4F41-BD31-BD9EFA17D62C}"/>
              </a:ext>
            </a:extLst>
          </p:cNvPr>
          <p:cNvSpPr/>
          <p:nvPr/>
        </p:nvSpPr>
        <p:spPr>
          <a:xfrm>
            <a:off x="4450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Tree>
    <p:extLst>
      <p:ext uri="{BB962C8B-B14F-4D97-AF65-F5344CB8AC3E}">
        <p14:creationId xmlns:p14="http://schemas.microsoft.com/office/powerpoint/2010/main" val="1568339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X xmlns="c8c0ba40-820f-4126-b1a8-b068955cd41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D29380DE8FB84D96CC72BEA12CEB81" ma:contentTypeVersion="15" ma:contentTypeDescription="Create a new document." ma:contentTypeScope="" ma:versionID="80f3a87696cee569b061ff6c255f5211">
  <xsd:schema xmlns:xsd="http://www.w3.org/2001/XMLSchema" xmlns:xs="http://www.w3.org/2001/XMLSchema" xmlns:p="http://schemas.microsoft.com/office/2006/metadata/properties" xmlns:ns1="http://schemas.microsoft.com/sharepoint/v3" xmlns:ns2="c8c0ba40-820f-4126-b1a8-b068955cd419" xmlns:ns3="2abebb83-cf53-4fdf-a500-739cef3c54c9" targetNamespace="http://schemas.microsoft.com/office/2006/metadata/properties" ma:root="true" ma:fieldsID="c744810cc458eaf983fb302960b54872" ns1:_="" ns2:_="" ns3:_="">
    <xsd:import namespace="http://schemas.microsoft.com/sharepoint/v3"/>
    <xsd:import namespace="c8c0ba40-820f-4126-b1a8-b068955cd419"/>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3:SharedWithUsers" minOccurs="0"/>
                <xsd:element ref="ns3:SharedWithDetails" minOccurs="0"/>
                <xsd:element ref="ns2:MediaServiceLocation" minOccurs="0"/>
                <xsd:element ref="ns2:X"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0ba40-820f-4126-b1a8-b068955cd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X" ma:index="22" nillable="true" ma:displayName="X" ma:description="sdd" ma:format="Thumbnail" ma:internalName="X">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20478F-9BD2-444F-8E74-744E71783575}">
  <ds:schemaRefs>
    <ds:schemaRef ds:uri="http://purl.org/dc/terms/"/>
    <ds:schemaRef ds:uri="http://schemas.microsoft.com/office/2006/documentManagement/types"/>
    <ds:schemaRef ds:uri="http://purl.org/dc/elements/1.1/"/>
    <ds:schemaRef ds:uri="c8c0ba40-820f-4126-b1a8-b068955cd419"/>
    <ds:schemaRef ds:uri="http://schemas.openxmlformats.org/package/2006/metadata/core-properties"/>
    <ds:schemaRef ds:uri="http://schemas.microsoft.com/office/infopath/2007/PartnerControls"/>
    <ds:schemaRef ds:uri="http://schemas.microsoft.com/sharepoint/v3"/>
    <ds:schemaRef ds:uri="http://schemas.microsoft.com/office/2006/metadata/properties"/>
    <ds:schemaRef ds:uri="2abebb83-cf53-4fdf-a500-739cef3c54c9"/>
    <ds:schemaRef ds:uri="http://www.w3.org/XML/1998/namespace"/>
    <ds:schemaRef ds:uri="http://purl.org/dc/dcmitype/"/>
  </ds:schemaRefs>
</ds:datastoreItem>
</file>

<file path=customXml/itemProps2.xml><?xml version="1.0" encoding="utf-8"?>
<ds:datastoreItem xmlns:ds="http://schemas.openxmlformats.org/officeDocument/2006/customXml" ds:itemID="{DBDBBBC5-10E3-482F-8F91-063470C90B72}">
  <ds:schemaRefs>
    <ds:schemaRef ds:uri="http://schemas.microsoft.com/sharepoint/v3/contenttype/forms"/>
  </ds:schemaRefs>
</ds:datastoreItem>
</file>

<file path=customXml/itemProps3.xml><?xml version="1.0" encoding="utf-8"?>
<ds:datastoreItem xmlns:ds="http://schemas.openxmlformats.org/officeDocument/2006/customXml" ds:itemID="{5DE5BF5B-8DF9-4B7A-884A-1E4E384D61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c0ba40-820f-4126-b1a8-b068955cd419"/>
    <ds:schemaRef ds:uri="2abebb83-cf53-4fdf-a500-739cef3c54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1923</Words>
  <Application>Microsoft Office PowerPoint</Application>
  <PresentationFormat>On-screen Show (4:3)</PresentationFormat>
  <Paragraphs>250</Paragraphs>
  <Slides>26</Slides>
  <Notes>26</Notes>
  <HiddenSlides>0</HiddenSlides>
  <MMClips>4</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26</vt:i4>
      </vt:variant>
    </vt:vector>
  </HeadingPairs>
  <TitlesOfParts>
    <vt:vector size="42" baseType="lpstr">
      <vt:lpstr>arial</vt:lpstr>
      <vt:lpstr>arial</vt:lpstr>
      <vt:lpstr>Arial Black</vt:lpstr>
      <vt:lpstr>Calibri</vt:lpstr>
      <vt:lpstr>Century Gothic</vt:lpstr>
      <vt:lpstr>Futura Std</vt:lpstr>
      <vt:lpstr>Lucida Fax</vt:lpstr>
      <vt:lpstr>Segoe UI</vt:lpstr>
      <vt:lpstr>Times New Roman</vt:lpstr>
      <vt:lpstr>Office Theme</vt:lpstr>
      <vt:lpstr>1_Custom Design</vt:lpstr>
      <vt:lpstr>2_Custom Design</vt:lpstr>
      <vt:lpstr>3_Custom Design</vt:lpstr>
      <vt:lpstr>Custom Design</vt:lpstr>
      <vt:lpstr>4_Office Theme</vt:lpstr>
      <vt:lpstr>10_Custom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Collington</dc:creator>
  <cp:lastModifiedBy>Tom Ashman</cp:lastModifiedBy>
  <cp:revision>35</cp:revision>
  <dcterms:created xsi:type="dcterms:W3CDTF">2018-12-03T14:24:43Z</dcterms:created>
  <dcterms:modified xsi:type="dcterms:W3CDTF">2021-05-21T13:11:37Z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0x01010042D29380DE8FB84D96CC72BEA12CEB81</vt:lpwstr>
  </property>
</Properties>
</file>